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1"/>
  </p:notesMasterIdLst>
  <p:sldIdLst>
    <p:sldId id="256" r:id="rId2"/>
    <p:sldId id="258" r:id="rId3"/>
    <p:sldId id="305" r:id="rId4"/>
    <p:sldId id="304" r:id="rId5"/>
    <p:sldId id="306" r:id="rId6"/>
    <p:sldId id="310" r:id="rId7"/>
    <p:sldId id="311" r:id="rId8"/>
    <p:sldId id="314" r:id="rId9"/>
    <p:sldId id="315" r:id="rId10"/>
    <p:sldId id="312" r:id="rId11"/>
    <p:sldId id="316" r:id="rId12"/>
    <p:sldId id="317" r:id="rId13"/>
    <p:sldId id="321" r:id="rId14"/>
    <p:sldId id="322" r:id="rId15"/>
    <p:sldId id="323" r:id="rId16"/>
    <p:sldId id="324" r:id="rId17"/>
    <p:sldId id="325" r:id="rId18"/>
    <p:sldId id="326" r:id="rId19"/>
    <p:sldId id="318" r:id="rId20"/>
    <p:sldId id="319" r:id="rId21"/>
    <p:sldId id="320" r:id="rId22"/>
    <p:sldId id="329" r:id="rId23"/>
    <p:sldId id="331" r:id="rId24"/>
    <p:sldId id="330" r:id="rId25"/>
    <p:sldId id="332" r:id="rId26"/>
    <p:sldId id="333" r:id="rId27"/>
    <p:sldId id="335" r:id="rId28"/>
    <p:sldId id="336" r:id="rId29"/>
    <p:sldId id="26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Pathway Gothic One" panose="020B0604020202020204" charset="0"/>
      <p:regular r:id="rId44"/>
    </p:embeddedFont>
    <p:embeddedFont>
      <p:font typeface="PT Sans" panose="020B060402020202020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pos="2880">
          <p15:clr>
            <a:srgbClr val="9AA0A6"/>
          </p15:clr>
        </p15:guide>
        <p15:guide id="3" pos="451">
          <p15:clr>
            <a:srgbClr val="9AA0A6"/>
          </p15:clr>
        </p15:guide>
        <p15:guide id="4" pos="5309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  <p15:guide id="7" orient="horz" pos="514">
          <p15:clr>
            <a:srgbClr val="9AA0A6"/>
          </p15:clr>
        </p15:guide>
        <p15:guide id="8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82015E-EE78-4D6E-B420-B7B3EA4D9945}">
  <a:tblStyle styleId="{4C82015E-EE78-4D6E-B420-B7B3EA4D99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89" autoAdjust="0"/>
  </p:normalViewPr>
  <p:slideViewPr>
    <p:cSldViewPr snapToGrid="0">
      <p:cViewPr varScale="1">
        <p:scale>
          <a:sx n="104" d="100"/>
          <a:sy n="104" d="100"/>
        </p:scale>
        <p:origin x="126" y="366"/>
      </p:cViewPr>
      <p:guideLst>
        <p:guide orient="horz" pos="1512"/>
        <p:guide pos="2880"/>
        <p:guide pos="451"/>
        <p:guide pos="5309"/>
        <p:guide orient="horz" pos="340"/>
        <p:guide orient="horz" pos="2900"/>
        <p:guide orient="horz" pos="514"/>
        <p:guide orient="horz" pos="17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tópico é </a:t>
            </a:r>
            <a:r>
              <a:rPr lang="pt-BR" dirty="0" err="1"/>
              <a:t>xxxx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Meu nome é </a:t>
            </a:r>
            <a:r>
              <a:rPr lang="pt-BR" dirty="0" err="1"/>
              <a:t>xxxx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estudo pra </a:t>
            </a:r>
            <a:r>
              <a:rPr lang="pt-BR" dirty="0" err="1"/>
              <a:t>puc</a:t>
            </a:r>
            <a:r>
              <a:rPr lang="pt-BR" dirty="0"/>
              <a:t> pra </a:t>
            </a:r>
            <a:r>
              <a:rPr lang="pt-BR" dirty="0" err="1"/>
              <a:t>pos</a:t>
            </a:r>
            <a:r>
              <a:rPr lang="pt-BR" dirty="0"/>
              <a:t> graduação em </a:t>
            </a:r>
            <a:r>
              <a:rPr lang="pt-BR" dirty="0" err="1"/>
              <a:t>xxx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7358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17341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879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8388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2424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24983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Entire Home – Imóvel Inteiro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1663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8836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671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813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33306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6662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3341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1262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34910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7249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5688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23177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9986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448ed7d7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448ed7d7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09764f90f_0_2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09764f90f_0_2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07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09764f90f_0_3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09764f90f_0_3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054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09764f90f_0_3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09764f90f_0_3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5887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652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682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6341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709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6675" y="1332075"/>
            <a:ext cx="7710600" cy="32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3569575" y="1590450"/>
            <a:ext cx="4252500" cy="19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559334" y="7848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557839" y="1059075"/>
            <a:ext cx="41889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2" hasCustomPrompt="1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3"/>
          </p:nvPr>
        </p:nvSpPr>
        <p:spPr>
          <a:xfrm>
            <a:off x="2557825" y="16156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2557839" y="1889800"/>
            <a:ext cx="41889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5" hasCustomPrompt="1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6"/>
          </p:nvPr>
        </p:nvSpPr>
        <p:spPr>
          <a:xfrm>
            <a:off x="2557825" y="24463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7"/>
          </p:nvPr>
        </p:nvSpPr>
        <p:spPr>
          <a:xfrm>
            <a:off x="2557839" y="272050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8" hasCustomPrompt="1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9"/>
          </p:nvPr>
        </p:nvSpPr>
        <p:spPr>
          <a:xfrm>
            <a:off x="2557825" y="327702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3"/>
          </p:nvPr>
        </p:nvSpPr>
        <p:spPr>
          <a:xfrm>
            <a:off x="2557839" y="355835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4" hasCustomPrompt="1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5"/>
          </p:nvPr>
        </p:nvSpPr>
        <p:spPr>
          <a:xfrm>
            <a:off x="2559334" y="41077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6"/>
          </p:nvPr>
        </p:nvSpPr>
        <p:spPr>
          <a:xfrm>
            <a:off x="2559462" y="43783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7" hasCustomPrompt="1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7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2103475" y="1454649"/>
            <a:ext cx="2142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2103475" y="1909600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>
            <a:off x="5214500" y="1454649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214500" y="1907350"/>
            <a:ext cx="2142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>
            <a:off x="2103475" y="3151084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2103475" y="3603772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 idx="6"/>
          </p:nvPr>
        </p:nvSpPr>
        <p:spPr>
          <a:xfrm>
            <a:off x="5214500" y="3148834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7"/>
          </p:nvPr>
        </p:nvSpPr>
        <p:spPr>
          <a:xfrm>
            <a:off x="5214500" y="3601522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 idx="2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ctrTitle" idx="4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6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●"/>
              <a:def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9" r:id="rId5"/>
    <p:sldLayoutId id="2147483660" r:id="rId6"/>
    <p:sldLayoutId id="2147483661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josmarbcristello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ctrTitle"/>
          </p:nvPr>
        </p:nvSpPr>
        <p:spPr>
          <a:xfrm>
            <a:off x="104078" y="1184725"/>
            <a:ext cx="6747601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Análise e Previsão de Preços Listados na Plataforma Airbnb para Imóveis em Toronto, Ontário, Canada</a:t>
            </a:r>
            <a:endParaRPr sz="3200"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"/>
          </p:nvPr>
        </p:nvSpPr>
        <p:spPr>
          <a:xfrm>
            <a:off x="104077" y="2374476"/>
            <a:ext cx="6689369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Josmar Baruffaldi Cristello</a:t>
            </a:r>
            <a:endParaRPr dirty="0"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3447" y="49125"/>
            <a:ext cx="2406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1;p31">
            <a:extLst>
              <a:ext uri="{FF2B5EF4-FFF2-40B4-BE49-F238E27FC236}">
                <a16:creationId xmlns:a16="http://schemas.microsoft.com/office/drawing/2014/main" id="{F354D29B-F749-4A0D-972F-9E28054CAA2A}"/>
              </a:ext>
            </a:extLst>
          </p:cNvPr>
          <p:cNvSpPr txBox="1">
            <a:spLocks/>
          </p:cNvSpPr>
          <p:nvPr/>
        </p:nvSpPr>
        <p:spPr>
          <a:xfrm>
            <a:off x="104076" y="3032397"/>
            <a:ext cx="6689369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19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ctr"/>
            <a:r>
              <a:rPr lang="en-US" sz="1600" dirty="0" err="1"/>
              <a:t>Pontíficia</a:t>
            </a:r>
            <a:r>
              <a:rPr lang="en-US" sz="1600" dirty="0"/>
              <a:t> </a:t>
            </a:r>
            <a:r>
              <a:rPr lang="en-US" sz="1600" dirty="0" err="1"/>
              <a:t>Universidade</a:t>
            </a:r>
            <a:r>
              <a:rPr lang="en-US" sz="1600" dirty="0"/>
              <a:t> </a:t>
            </a:r>
            <a:r>
              <a:rPr lang="en-US" sz="1600" dirty="0" err="1"/>
              <a:t>Católica</a:t>
            </a:r>
            <a:r>
              <a:rPr lang="en-US" sz="1600" dirty="0"/>
              <a:t> de Minas Gerais </a:t>
            </a:r>
            <a:br>
              <a:rPr lang="en-US" sz="1600" dirty="0"/>
            </a:br>
            <a:r>
              <a:rPr lang="pt-BR" sz="1600" dirty="0"/>
              <a:t>Pós-graduação Lato Sensu em Ciência de Dados e Big Data</a:t>
            </a:r>
            <a:endParaRPr lang="en-US" sz="1600" dirty="0"/>
          </a:p>
        </p:txBody>
      </p:sp>
      <p:sp>
        <p:nvSpPr>
          <p:cNvPr id="7" name="Google Shape;181;p31">
            <a:extLst>
              <a:ext uri="{FF2B5EF4-FFF2-40B4-BE49-F238E27FC236}">
                <a16:creationId xmlns:a16="http://schemas.microsoft.com/office/drawing/2014/main" id="{E76D8E72-7853-4A0F-B2C1-52EE4F40C7B2}"/>
              </a:ext>
            </a:extLst>
          </p:cNvPr>
          <p:cNvSpPr txBox="1">
            <a:spLocks/>
          </p:cNvSpPr>
          <p:nvPr/>
        </p:nvSpPr>
        <p:spPr>
          <a:xfrm>
            <a:off x="162310" y="3914627"/>
            <a:ext cx="6689369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19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ctr"/>
            <a:r>
              <a:rPr lang="en-US" sz="1600" dirty="0"/>
              <a:t>06 de Maio de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- </a:t>
            </a:r>
            <a:r>
              <a:rPr lang="en-US" dirty="0" err="1"/>
              <a:t>Remoção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Redundantes</a:t>
            </a:r>
            <a:br>
              <a:rPr lang="en-US" dirty="0"/>
            </a:br>
            <a:endParaRPr dirty="0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73FC70D7-BC7D-430F-9373-4BF3C2D5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3" y="843325"/>
            <a:ext cx="2917071" cy="4083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0F94D-FB92-48AA-B34C-01F7C986C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2978544"/>
            <a:ext cx="3018263" cy="1933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7B799A-C844-487F-BA93-44F57D91B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786" y="843325"/>
            <a:ext cx="3018263" cy="19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– </a:t>
            </a:r>
            <a:r>
              <a:rPr lang="en-US" dirty="0" err="1"/>
              <a:t>Categorização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Clusters (Kmeans)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93543-737F-4A21-9D99-85658BFD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3" y="1620529"/>
            <a:ext cx="4229064" cy="2343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BCD74-1301-49B2-9FE9-A5C3EF1D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797" y="1620529"/>
            <a:ext cx="4205804" cy="23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5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– </a:t>
            </a:r>
            <a:r>
              <a:rPr lang="en-US" dirty="0"/>
              <a:t>PLN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93543-737F-4A21-9D99-85658BFD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793" y="1627563"/>
            <a:ext cx="4229064" cy="232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BCD74-1301-49B2-9FE9-A5C3EF1D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59797" y="1663484"/>
            <a:ext cx="4205804" cy="2257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25842-052E-4941-9399-C4D9133E730A}"/>
              </a:ext>
            </a:extLst>
          </p:cNvPr>
          <p:cNvSpPr txBox="1"/>
          <p:nvPr/>
        </p:nvSpPr>
        <p:spPr>
          <a:xfrm>
            <a:off x="2573990" y="660811"/>
            <a:ext cx="464634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Perfect location- shopping/restaurants/bars and proximity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Other things to note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Now its been 2 times my place got completely trashed and tons of things got stolen. I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dont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really feel like going though all the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trobles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with police and insurance so be aware of it. So from now on No parties, management is not happy about noise complains and I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dont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want to be kicked out from my own home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5812A9-7C77-4CDD-A49B-EDCFBA17F5FB}"/>
              </a:ext>
            </a:extLst>
          </p:cNvPr>
          <p:cNvCxnSpPr/>
          <p:nvPr/>
        </p:nvCxnSpPr>
        <p:spPr>
          <a:xfrm flipV="1">
            <a:off x="617034" y="2036956"/>
            <a:ext cx="1895707" cy="1486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87761-5C7A-4114-AB57-6D227352F8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61" y="970573"/>
            <a:ext cx="4676078" cy="347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642A2-6B7C-488B-B313-244A82126505}"/>
              </a:ext>
            </a:extLst>
          </p:cNvPr>
          <p:cNvPicPr/>
          <p:nvPr/>
        </p:nvPicPr>
        <p:blipFill rotWithShape="1">
          <a:blip r:embed="rId4"/>
          <a:srcRect l="5391" t="14635" r="3976" b="7256"/>
          <a:stretch/>
        </p:blipFill>
        <p:spPr bwMode="auto">
          <a:xfrm>
            <a:off x="1567376" y="970573"/>
            <a:ext cx="6009248" cy="347504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</a:t>
            </a:r>
            <a:r>
              <a:rPr lang="en" dirty="0">
                <a:solidFill>
                  <a:schemeClr val="tx1"/>
                </a:solidFill>
                <a:latin typeface="Pathway Gothic One" panose="020B0604020202020204" charset="0"/>
              </a:rPr>
              <a:t>Geolocalização dos Imóveis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78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Crescimento da Plataforma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D7BE8-6334-4398-AB07-2E4C045D82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16" y="797010"/>
            <a:ext cx="7045569" cy="393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62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</a:t>
            </a:r>
            <a:r>
              <a:rPr lang="en" dirty="0">
                <a:solidFill>
                  <a:schemeClr val="tx1"/>
                </a:solidFill>
                <a:latin typeface="Pathway Gothic One" panose="020B0604020202020204" charset="0"/>
              </a:rPr>
              <a:t>Preço por Cluster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53126-1B57-4019-A926-09E6C941A4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" y="1210729"/>
            <a:ext cx="5627647" cy="317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CDCA4-3B02-4107-ADE4-72F4FF47DA5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65" y="1210729"/>
            <a:ext cx="2560089" cy="142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727F0-F61F-470D-8DE8-0FA99470A15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65" y="2955684"/>
            <a:ext cx="2560089" cy="1428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01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</a:t>
            </a:r>
            <a:r>
              <a:rPr lang="en" dirty="0">
                <a:solidFill>
                  <a:schemeClr val="tx1"/>
                </a:solidFill>
                <a:latin typeface="Pathway Gothic One" panose="020B0604020202020204" charset="0"/>
              </a:rPr>
              <a:t>Tipo de Imóvel e Acomodação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E1C86-1671-4750-A051-AB24323E7C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6746" y="657092"/>
            <a:ext cx="3716690" cy="19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8C17D-3DB3-49E7-9CC1-C23E2978947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7" y="2741343"/>
            <a:ext cx="3990335" cy="224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BB6D8-C272-410A-A672-04D69CD5C84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8060" y="2741343"/>
            <a:ext cx="3980522" cy="2248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55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Quantidade de Pessoas Acomodad</a:t>
            </a:r>
            <a:r>
              <a:rPr lang="en" dirty="0">
                <a:solidFill>
                  <a:schemeClr val="tx1"/>
                </a:solidFill>
                <a:latin typeface="Pathway Gothic One" panose="020B0604020202020204" charset="0"/>
              </a:rPr>
              <a:t>as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B573B-8B43-4B69-B3C6-8C5CEDDDB3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96" y="2818784"/>
            <a:ext cx="4714009" cy="232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D239A-2BCC-4BAE-97A8-EEF1A2CE87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4995" y="586280"/>
            <a:ext cx="4714010" cy="20454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F73F50-8A6D-4DCD-9351-3E6FE624A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84040"/>
              </p:ext>
            </p:extLst>
          </p:nvPr>
        </p:nvGraphicFramePr>
        <p:xfrm>
          <a:off x="7008947" y="1057352"/>
          <a:ext cx="2075580" cy="3416296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869796">
                  <a:extLst>
                    <a:ext uri="{9D8B030D-6E8A-4147-A177-3AD203B41FA5}">
                      <a16:colId xmlns:a16="http://schemas.microsoft.com/office/drawing/2014/main" val="946538980"/>
                    </a:ext>
                  </a:extLst>
                </a:gridCol>
                <a:gridCol w="596028">
                  <a:extLst>
                    <a:ext uri="{9D8B030D-6E8A-4147-A177-3AD203B41FA5}">
                      <a16:colId xmlns:a16="http://schemas.microsoft.com/office/drawing/2014/main" val="1505558751"/>
                    </a:ext>
                  </a:extLst>
                </a:gridCol>
                <a:gridCol w="609756">
                  <a:extLst>
                    <a:ext uri="{9D8B030D-6E8A-4147-A177-3AD203B41FA5}">
                      <a16:colId xmlns:a16="http://schemas.microsoft.com/office/drawing/2014/main" val="1809819434"/>
                    </a:ext>
                  </a:extLst>
                </a:gridCol>
              </a:tblGrid>
              <a:tr h="5394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accent5"/>
                          </a:solidFill>
                          <a:effectLst/>
                        </a:rPr>
                        <a:t>Pessoas</a:t>
                      </a:r>
                      <a:br>
                        <a:rPr lang="pt-BR" sz="1000" dirty="0">
                          <a:solidFill>
                            <a:schemeClr val="accent5"/>
                          </a:solidFill>
                          <a:effectLst/>
                        </a:rPr>
                      </a:br>
                      <a:r>
                        <a:rPr lang="pt-BR" sz="1000" dirty="0">
                          <a:solidFill>
                            <a:schemeClr val="accent5"/>
                          </a:solidFill>
                          <a:effectLst/>
                        </a:rPr>
                        <a:t>Acomodadas</a:t>
                      </a:r>
                      <a:endParaRPr lang="en-US" sz="10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accent5"/>
                          </a:solidFill>
                          <a:effectLst/>
                        </a:rPr>
                        <a:t>Diária</a:t>
                      </a:r>
                      <a:endParaRPr lang="en-US" sz="10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Diária / Pessoa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81479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accent5"/>
                          </a:solidFill>
                          <a:effectLst/>
                        </a:rPr>
                        <a:t>44</a:t>
                      </a:r>
                      <a:endParaRPr lang="en-US" sz="10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44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41669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79</a:t>
                      </a:r>
                      <a:endParaRPr lang="en-US" sz="10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40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157955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3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99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33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9063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118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30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49631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5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145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29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9173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6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150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25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24244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7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177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25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652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8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221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28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00224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9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250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28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61660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10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214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21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1190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11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256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23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0439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12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294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73247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13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158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12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64778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224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16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4791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15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238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16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7470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16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solidFill>
                            <a:schemeClr val="accent5"/>
                          </a:solidFill>
                          <a:effectLst/>
                        </a:rPr>
                        <a:t>299</a:t>
                      </a:r>
                      <a:endParaRPr lang="en-US" sz="10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accent5"/>
                          </a:solidFill>
                          <a:effectLst/>
                        </a:rPr>
                        <a:t>19</a:t>
                      </a:r>
                      <a:endParaRPr lang="en-US" sz="10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30" marR="6473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357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5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Amenidades (&gt;15% impacto no preço)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E88BBA-5016-4747-B768-33B34D647E54}"/>
              </a:ext>
            </a:extLst>
          </p:cNvPr>
          <p:cNvGrpSpPr/>
          <p:nvPr/>
        </p:nvGrpSpPr>
        <p:grpSpPr>
          <a:xfrm>
            <a:off x="1299117" y="865433"/>
            <a:ext cx="6545766" cy="3412635"/>
            <a:chOff x="1624361" y="1003775"/>
            <a:chExt cx="6545766" cy="34126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4BA18D-6A46-47DC-8649-801D8BB237B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361" y="1003775"/>
              <a:ext cx="3118624" cy="154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06D9B2-02D9-4791-B0A8-BE678014EC7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503" y="1003775"/>
              <a:ext cx="3118624" cy="156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A4D39A-A9B2-4C90-BEE6-A986F30B01DB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361" y="2871961"/>
              <a:ext cx="3118624" cy="1544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16AD66-3613-43C6-A1E0-91839912B058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503" y="2871961"/>
              <a:ext cx="3118624" cy="1544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D6681B-FA5B-4C85-93C2-5CA02C12354D}"/>
              </a:ext>
            </a:extLst>
          </p:cNvPr>
          <p:cNvSpPr txBox="1"/>
          <p:nvPr/>
        </p:nvSpPr>
        <p:spPr>
          <a:xfrm>
            <a:off x="0" y="4835723"/>
            <a:ext cx="464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tx1"/>
                </a:solidFill>
                <a:latin typeface="Pathway Gothic One" panose="020B0604020202020204" charset="0"/>
              </a:rPr>
              <a:t>Amenidades </a:t>
            </a:r>
            <a:r>
              <a:rPr lang="en-US" sz="1400" dirty="0" err="1">
                <a:solidFill>
                  <a:schemeClr val="tx1"/>
                </a:solidFill>
                <a:latin typeface="Pathway Gothic One" panose="020B0604020202020204" charset="0"/>
              </a:rPr>
              <a:t>Não</a:t>
            </a:r>
            <a:r>
              <a:rPr lang="en-US" sz="1400" dirty="0">
                <a:solidFill>
                  <a:schemeClr val="tx1"/>
                </a:solidFill>
                <a:latin typeface="Pathway Gothic On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Pathway Gothic One" panose="020B0604020202020204" charset="0"/>
              </a:rPr>
              <a:t>Demonstradas</a:t>
            </a:r>
            <a:r>
              <a:rPr lang="en-US" sz="1400" dirty="0">
                <a:solidFill>
                  <a:schemeClr val="tx1"/>
                </a:solidFill>
                <a:latin typeface="Pathway Gothic One" panose="020B0604020202020204" charset="0"/>
              </a:rPr>
              <a:t>: Gym, Elevator, TV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92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Crescimento da Plataforma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790B2-B269-452E-A550-3BB5000145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67" y="1014095"/>
            <a:ext cx="5752465" cy="31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792138A-ACD8-4424-8CCF-C8EF87314377}"/>
              </a:ext>
            </a:extLst>
          </p:cNvPr>
          <p:cNvSpPr/>
          <p:nvPr/>
        </p:nvSpPr>
        <p:spPr>
          <a:xfrm>
            <a:off x="6698166" y="1516566"/>
            <a:ext cx="1092819" cy="252761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 idx="6"/>
          </p:nvPr>
        </p:nvSpPr>
        <p:spPr>
          <a:xfrm>
            <a:off x="2230723" y="2163376"/>
            <a:ext cx="4185300" cy="431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/>
              <a:t>Processamento/Tratamento de Dados</a:t>
            </a:r>
            <a:br>
              <a:rPr lang="en" sz="2000" dirty="0"/>
            </a:br>
            <a:r>
              <a:rPr lang="en-US" sz="1400" dirty="0" err="1">
                <a:latin typeface="PT Sans" panose="020B0604020202020204" charset="0"/>
              </a:rPr>
              <a:t>Conversão</a:t>
            </a:r>
            <a:r>
              <a:rPr lang="en-US" sz="1400" dirty="0">
                <a:latin typeface="PT Sans" panose="020B0604020202020204" charset="0"/>
              </a:rPr>
              <a:t>, </a:t>
            </a:r>
            <a:r>
              <a:rPr lang="en-US" sz="1400" dirty="0" err="1">
                <a:latin typeface="PT Sans" panose="020B0604020202020204" charset="0"/>
              </a:rPr>
              <a:t>Limpeza</a:t>
            </a:r>
            <a:r>
              <a:rPr lang="en-US" sz="1400" dirty="0">
                <a:latin typeface="PT Sans" panose="020B0604020202020204" charset="0"/>
              </a:rPr>
              <a:t>, </a:t>
            </a:r>
            <a:r>
              <a:rPr lang="en-US" sz="1400" dirty="0" err="1">
                <a:latin typeface="PT Sans" panose="020B0604020202020204" charset="0"/>
              </a:rPr>
              <a:t>novos</a:t>
            </a:r>
            <a:r>
              <a:rPr lang="en-US" sz="1400" dirty="0">
                <a:latin typeface="PT Sans" panose="020B0604020202020204" charset="0"/>
              </a:rPr>
              <a:t> </a:t>
            </a:r>
            <a:r>
              <a:rPr lang="en-US" sz="1400" dirty="0" err="1">
                <a:latin typeface="PT Sans" panose="020B0604020202020204" charset="0"/>
              </a:rPr>
              <a:t>atributos</a:t>
            </a:r>
            <a:endParaRPr sz="1400" dirty="0">
              <a:latin typeface="PT Sans" panose="020B0604020202020204" charset="0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8"/>
          </p:nvPr>
        </p:nvSpPr>
        <p:spPr>
          <a:xfrm>
            <a:off x="1370400" y="2056677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03</a:t>
            </a:r>
            <a:endParaRPr sz="4400"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2232232" y="784875"/>
            <a:ext cx="41853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/>
              <a:t>Introdução</a:t>
            </a:r>
            <a:br>
              <a:rPr lang="en" sz="2000" dirty="0"/>
            </a:br>
            <a:r>
              <a:rPr lang="en-US" sz="1400" dirty="0" err="1">
                <a:latin typeface="PT Sans" panose="020B0604020202020204" charset="0"/>
              </a:rPr>
              <a:t>Contextualização</a:t>
            </a:r>
            <a:r>
              <a:rPr lang="en-US" sz="1400" dirty="0">
                <a:latin typeface="PT Sans" panose="020B0604020202020204" charset="0"/>
              </a:rPr>
              <a:t> e </a:t>
            </a:r>
            <a:r>
              <a:rPr lang="en-US" sz="1400" dirty="0" err="1">
                <a:latin typeface="PT Sans" panose="020B0604020202020204" charset="0"/>
              </a:rPr>
              <a:t>Problema</a:t>
            </a:r>
            <a:r>
              <a:rPr lang="en-US" sz="1400" dirty="0">
                <a:latin typeface="PT Sans" panose="020B0604020202020204" charset="0"/>
              </a:rPr>
              <a:t> </a:t>
            </a:r>
            <a:r>
              <a:rPr lang="en-US" sz="1400" dirty="0" err="1">
                <a:latin typeface="PT Sans" panose="020B0604020202020204" charset="0"/>
              </a:rPr>
              <a:t>Proposto</a:t>
            </a:r>
            <a:endParaRPr sz="1400" dirty="0">
              <a:latin typeface="PT Sans" panose="020B0604020202020204" charset="0"/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01</a:t>
            </a:r>
            <a:endParaRPr sz="4400" dirty="0"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 idx="3"/>
          </p:nvPr>
        </p:nvSpPr>
        <p:spPr>
          <a:xfrm>
            <a:off x="2230723" y="1462028"/>
            <a:ext cx="4185300" cy="565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/>
              <a:t>Coleta de Dados</a:t>
            </a:r>
            <a:br>
              <a:rPr lang="en" sz="2000" dirty="0"/>
            </a:br>
            <a:r>
              <a:rPr lang="en-US" sz="1400" dirty="0">
                <a:latin typeface="PT Sans" panose="020B0604020202020204" charset="0"/>
              </a:rPr>
              <a:t>Fonte e </a:t>
            </a:r>
            <a:r>
              <a:rPr lang="en-US" sz="1400" dirty="0" err="1">
                <a:latin typeface="PT Sans" panose="020B0604020202020204" charset="0"/>
              </a:rPr>
              <a:t>Obtenção</a:t>
            </a:r>
            <a:r>
              <a:rPr lang="en-US" sz="1400" dirty="0">
                <a:latin typeface="PT Sans" panose="020B0604020202020204" charset="0"/>
              </a:rPr>
              <a:t> dos Dados</a:t>
            </a:r>
            <a:endParaRPr sz="1400" dirty="0">
              <a:latin typeface="PT Sans" panose="020B0604020202020204" charset="0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5"/>
          </p:nvPr>
        </p:nvSpPr>
        <p:spPr>
          <a:xfrm>
            <a:off x="1370400" y="1402476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02</a:t>
            </a:r>
            <a:endParaRPr sz="4400"/>
          </a:p>
        </p:txBody>
      </p:sp>
      <p:sp>
        <p:nvSpPr>
          <p:cNvPr id="204" name="Google Shape;204;p33"/>
          <p:cNvSpPr txBox="1">
            <a:spLocks noGrp="1"/>
          </p:cNvSpPr>
          <p:nvPr>
            <p:ph type="ctrTitle" idx="9"/>
          </p:nvPr>
        </p:nvSpPr>
        <p:spPr>
          <a:xfrm>
            <a:off x="2227109" y="2731204"/>
            <a:ext cx="4185300" cy="5345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/>
              <a:t>Análise/Exploração dos Dados</a:t>
            </a:r>
            <a:br>
              <a:rPr lang="en" sz="2000" dirty="0"/>
            </a:br>
            <a:r>
              <a:rPr lang="en-US" sz="1400" dirty="0" err="1">
                <a:latin typeface="PT Sans" panose="020B0604020202020204" charset="0"/>
              </a:rPr>
              <a:t>Análises</a:t>
            </a:r>
            <a:r>
              <a:rPr lang="en-US" sz="1400" dirty="0">
                <a:latin typeface="PT Sans" panose="020B0604020202020204" charset="0"/>
              </a:rPr>
              <a:t> por </a:t>
            </a:r>
            <a:r>
              <a:rPr lang="en-US" sz="1400" dirty="0" err="1">
                <a:latin typeface="PT Sans" panose="020B0604020202020204" charset="0"/>
              </a:rPr>
              <a:t>atributo</a:t>
            </a:r>
            <a:r>
              <a:rPr lang="en-US" sz="1400" dirty="0">
                <a:latin typeface="PT Sans" panose="020B0604020202020204" charset="0"/>
              </a:rPr>
              <a:t> (</a:t>
            </a:r>
            <a:r>
              <a:rPr lang="en-US" sz="1400" dirty="0" err="1">
                <a:latin typeface="PT Sans" panose="020B0604020202020204" charset="0"/>
              </a:rPr>
              <a:t>anfitrião</a:t>
            </a:r>
            <a:r>
              <a:rPr lang="en-US" sz="1400" dirty="0">
                <a:latin typeface="PT Sans" panose="020B0604020202020204" charset="0"/>
              </a:rPr>
              <a:t>, </a:t>
            </a:r>
            <a:r>
              <a:rPr lang="en-US" sz="1400" dirty="0" err="1">
                <a:latin typeface="PT Sans" panose="020B0604020202020204" charset="0"/>
              </a:rPr>
              <a:t>localizaçao</a:t>
            </a:r>
            <a:r>
              <a:rPr lang="en-US" sz="1400" dirty="0">
                <a:latin typeface="PT Sans" panose="020B0604020202020204" charset="0"/>
              </a:rPr>
              <a:t>, …)</a:t>
            </a:r>
            <a:endParaRPr sz="1400" dirty="0">
              <a:latin typeface="PT Sans" panose="020B0604020202020204" charset="0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4"/>
          </p:nvPr>
        </p:nvSpPr>
        <p:spPr>
          <a:xfrm>
            <a:off x="1366786" y="2710878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04</a:t>
            </a:r>
            <a:endParaRPr sz="4400"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15"/>
          </p:nvPr>
        </p:nvSpPr>
        <p:spPr>
          <a:xfrm>
            <a:off x="2214096" y="3401684"/>
            <a:ext cx="4185300" cy="502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 err="1"/>
              <a:t>Modelos</a:t>
            </a:r>
            <a:r>
              <a:rPr lang="en" sz="2000" dirty="0"/>
              <a:t> de Machine Learning</a:t>
            </a:r>
            <a:br>
              <a:rPr lang="en" sz="2000" dirty="0"/>
            </a:br>
            <a:r>
              <a:rPr lang="en-US" sz="1400" dirty="0" err="1">
                <a:latin typeface="PT Sans" panose="020B0604020202020204" charset="0"/>
              </a:rPr>
              <a:t>Preparação</a:t>
            </a:r>
            <a:r>
              <a:rPr lang="en-US" sz="1400" dirty="0">
                <a:latin typeface="PT Sans" panose="020B0604020202020204" charset="0"/>
              </a:rPr>
              <a:t> e </a:t>
            </a:r>
            <a:r>
              <a:rPr lang="en-US" sz="1400" dirty="0" err="1">
                <a:latin typeface="PT Sans" panose="020B0604020202020204" charset="0"/>
              </a:rPr>
              <a:t>Modelos</a:t>
            </a:r>
            <a:endParaRPr sz="1400" dirty="0">
              <a:latin typeface="PT Sans" panose="020B0604020202020204" charset="0"/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7"/>
          </p:nvPr>
        </p:nvSpPr>
        <p:spPr>
          <a:xfrm>
            <a:off x="1365149" y="3365079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05</a:t>
            </a:r>
            <a:endParaRPr sz="4400"/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11" name="Google Shape;211;p33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" name="Google Shape;207;p33">
            <a:extLst>
              <a:ext uri="{FF2B5EF4-FFF2-40B4-BE49-F238E27FC236}">
                <a16:creationId xmlns:a16="http://schemas.microsoft.com/office/drawing/2014/main" id="{A6B6A23E-33EB-4C31-8CCA-C750CC6934A5}"/>
              </a:ext>
            </a:extLst>
          </p:cNvPr>
          <p:cNvSpPr txBox="1">
            <a:spLocks/>
          </p:cNvSpPr>
          <p:nvPr/>
        </p:nvSpPr>
        <p:spPr>
          <a:xfrm>
            <a:off x="2234209" y="4040031"/>
            <a:ext cx="417807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2000" dirty="0" err="1"/>
              <a:t>Apresentação</a:t>
            </a:r>
            <a:r>
              <a:rPr lang="en-US" sz="2000" dirty="0"/>
              <a:t> dos </a:t>
            </a:r>
            <a:r>
              <a:rPr lang="en-US" sz="2000" dirty="0" err="1"/>
              <a:t>Resultados</a:t>
            </a:r>
            <a:endParaRPr lang="en-US" sz="2000" dirty="0"/>
          </a:p>
          <a:p>
            <a:r>
              <a:rPr lang="en-US" sz="1400" dirty="0" err="1">
                <a:latin typeface="PT Sans" panose="020B0604020202020204" charset="0"/>
              </a:rPr>
              <a:t>Conclusão</a:t>
            </a:r>
            <a:r>
              <a:rPr lang="en-US" sz="1400" dirty="0">
                <a:latin typeface="PT Sans" panose="020B0604020202020204" charset="0"/>
              </a:rPr>
              <a:t> e </a:t>
            </a:r>
            <a:r>
              <a:rPr lang="en-US" sz="1400" dirty="0" err="1">
                <a:latin typeface="PT Sans" panose="020B0604020202020204" charset="0"/>
              </a:rPr>
              <a:t>Estudos</a:t>
            </a:r>
            <a:r>
              <a:rPr lang="en-US" sz="1400" dirty="0">
                <a:latin typeface="PT Sans" panose="020B0604020202020204" charset="0"/>
              </a:rPr>
              <a:t> </a:t>
            </a:r>
            <a:r>
              <a:rPr lang="en-US" sz="1400" dirty="0" err="1">
                <a:latin typeface="PT Sans" panose="020B0604020202020204" charset="0"/>
              </a:rPr>
              <a:t>Futuros</a:t>
            </a:r>
            <a:endParaRPr lang="en-US" sz="1400" dirty="0">
              <a:latin typeface="PT Sans" panose="020B0604020202020204" charset="0"/>
            </a:endParaRPr>
          </a:p>
        </p:txBody>
      </p:sp>
      <p:sp>
        <p:nvSpPr>
          <p:cNvPr id="21" name="Google Shape;209;p33">
            <a:extLst>
              <a:ext uri="{FF2B5EF4-FFF2-40B4-BE49-F238E27FC236}">
                <a16:creationId xmlns:a16="http://schemas.microsoft.com/office/drawing/2014/main" id="{C1FAEA51-73A0-496A-B87A-3B58F75DB17B}"/>
              </a:ext>
            </a:extLst>
          </p:cNvPr>
          <p:cNvSpPr txBox="1">
            <a:spLocks/>
          </p:cNvSpPr>
          <p:nvPr/>
        </p:nvSpPr>
        <p:spPr>
          <a:xfrm>
            <a:off x="1372377" y="4019281"/>
            <a:ext cx="94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hway Gothic One"/>
              <a:buNone/>
              <a:defRPr sz="4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400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– Anfitriões (# Prop)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BC751-7305-4B1B-BFE8-A5B19918E1D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83" y="1271239"/>
            <a:ext cx="3657600" cy="25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9751B-D559-40DC-9E0F-300FCFF389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690" y="1271239"/>
            <a:ext cx="5161127" cy="259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8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8" y="0"/>
            <a:ext cx="914216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04  Análise/Exploração dos Dados </a:t>
            </a:r>
            <a:r>
              <a:rPr lang="en" sz="2800">
                <a:solidFill>
                  <a:schemeClr val="tx1"/>
                </a:solidFill>
                <a:latin typeface="Pathway Gothic One" panose="020B0604020202020204" charset="0"/>
              </a:rPr>
              <a:t>– Anfitriões (# Prop)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43804-5CED-456E-A523-5A55308DF5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71" y="2908602"/>
            <a:ext cx="3846459" cy="186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BA6C7-6A98-44E7-BB9E-6839B6D138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71" y="841452"/>
            <a:ext cx="3846459" cy="1905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82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05  Modelos de Machine Learning – Preparação - Dummies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43116"/>
            <a:ext cx="3156780" cy="15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Criação de Dummies para as colunas categóricas</a:t>
            </a:r>
          </a:p>
          <a:p>
            <a:pPr marL="1111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endParaRPr lang="e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7A2CA8-BC11-4B46-B339-A0198EFF2664}"/>
              </a:ext>
            </a:extLst>
          </p:cNvPr>
          <p:cNvSpPr txBox="1"/>
          <p:nvPr/>
        </p:nvSpPr>
        <p:spPr>
          <a:xfrm>
            <a:off x="3179641" y="1343116"/>
            <a:ext cx="5808239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pd.get_dummies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(df, 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'host_response_time'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'host_response_rate'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'host_acceptance_rate'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'property_type'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'room_type'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pd.get_dummies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(df, 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'first_review_days'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'last_review_days'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'review_scores_accuracy'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'review_scores_cleanliness'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'review_scores_checkin'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'review_scores_communication'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'review_scores_location'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'review_scores_value'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pd.get_dummies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(df, 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'review_polarity'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#NLP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pd.get_dummies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(df, 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'geo_cluster'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#Geo Location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DDE8CA-861B-417E-BCAA-DAEB486D1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80119"/>
              </p:ext>
            </p:extLst>
          </p:nvPr>
        </p:nvGraphicFramePr>
        <p:xfrm>
          <a:off x="156120" y="3332616"/>
          <a:ext cx="1202372" cy="1747025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202372">
                  <a:extLst>
                    <a:ext uri="{9D8B030D-6E8A-4147-A177-3AD203B41FA5}">
                      <a16:colId xmlns:a16="http://schemas.microsoft.com/office/drawing/2014/main" val="352294705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45"/>
                  </a:ext>
                </a:extLst>
              </a:tr>
              <a:tr h="203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0-6 months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353632"/>
                  </a:ext>
                </a:extLst>
              </a:tr>
              <a:tr h="203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6-12 months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857863"/>
                  </a:ext>
                </a:extLst>
              </a:tr>
              <a:tr h="203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1-2 years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10637"/>
                  </a:ext>
                </a:extLst>
              </a:tr>
              <a:tr h="2280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2-4 years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41498"/>
                  </a:ext>
                </a:extLst>
              </a:tr>
              <a:tr h="2280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4+ years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83689"/>
                  </a:ext>
                </a:extLst>
              </a:tr>
              <a:tr h="2280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 review yet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96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EB9D09-AAFC-4242-A803-24FFFB0A6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24436"/>
              </p:ext>
            </p:extLst>
          </p:nvPr>
        </p:nvGraphicFramePr>
        <p:xfrm>
          <a:off x="2141033" y="3344790"/>
          <a:ext cx="6846847" cy="1722679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389747">
                  <a:extLst>
                    <a:ext uri="{9D8B030D-6E8A-4147-A177-3AD203B41FA5}">
                      <a16:colId xmlns:a16="http://schemas.microsoft.com/office/drawing/2014/main" val="352294705"/>
                    </a:ext>
                  </a:extLst>
                </a:gridCol>
                <a:gridCol w="1091420">
                  <a:extLst>
                    <a:ext uri="{9D8B030D-6E8A-4147-A177-3AD203B41FA5}">
                      <a16:colId xmlns:a16="http://schemas.microsoft.com/office/drawing/2014/main" val="4061655792"/>
                    </a:ext>
                  </a:extLst>
                </a:gridCol>
                <a:gridCol w="1091420">
                  <a:extLst>
                    <a:ext uri="{9D8B030D-6E8A-4147-A177-3AD203B41FA5}">
                      <a16:colId xmlns:a16="http://schemas.microsoft.com/office/drawing/2014/main" val="496912369"/>
                    </a:ext>
                  </a:extLst>
                </a:gridCol>
                <a:gridCol w="1091420">
                  <a:extLst>
                    <a:ext uri="{9D8B030D-6E8A-4147-A177-3AD203B41FA5}">
                      <a16:colId xmlns:a16="http://schemas.microsoft.com/office/drawing/2014/main" val="232273414"/>
                    </a:ext>
                  </a:extLst>
                </a:gridCol>
                <a:gridCol w="1091420">
                  <a:extLst>
                    <a:ext uri="{9D8B030D-6E8A-4147-A177-3AD203B41FA5}">
                      <a16:colId xmlns:a16="http://schemas.microsoft.com/office/drawing/2014/main" val="77886146"/>
                    </a:ext>
                  </a:extLst>
                </a:gridCol>
                <a:gridCol w="1091420">
                  <a:extLst>
                    <a:ext uri="{9D8B030D-6E8A-4147-A177-3AD203B41FA5}">
                      <a16:colId xmlns:a16="http://schemas.microsoft.com/office/drawing/2014/main" val="3574885178"/>
                    </a:ext>
                  </a:extLst>
                </a:gridCol>
              </a:tblGrid>
              <a:tr h="39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first_review_days_0-6 months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first_review_days_6-12 months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first_review_days_1-2 years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first_review_days_2-4 years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first_review_days_4+ years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first_review_days_no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review yet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35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857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10637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41498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83689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9621"/>
                  </a:ext>
                </a:extLst>
              </a:tr>
            </a:tbl>
          </a:graphicData>
        </a:graphic>
      </p:graphicFrame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7EE712AE-7892-4D1F-88B1-D9DCCE149EDF}"/>
              </a:ext>
            </a:extLst>
          </p:cNvPr>
          <p:cNvSpPr/>
          <p:nvPr/>
        </p:nvSpPr>
        <p:spPr>
          <a:xfrm>
            <a:off x="1025912" y="2571750"/>
            <a:ext cx="1895708" cy="558026"/>
          </a:xfrm>
          <a:prstGeom prst="curved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7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05  Modelos de Machine Learning – Preparação – Matriz Correlação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58CCC-AC36-43F2-908E-99E03D7049C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1" y="657358"/>
            <a:ext cx="4815654" cy="43458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31F97-D5B4-4F6E-AFF4-1A62FB23C559}"/>
              </a:ext>
            </a:extLst>
          </p:cNvPr>
          <p:cNvSpPr txBox="1"/>
          <p:nvPr/>
        </p:nvSpPr>
        <p:spPr>
          <a:xfrm>
            <a:off x="4971775" y="657358"/>
            <a:ext cx="4646340" cy="241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>
                <a:solidFill>
                  <a:schemeClr val="accent5"/>
                </a:solidFill>
              </a:rPr>
              <a:t>Remoção de correlações &gt; 0.99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host_response_rate_no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response yet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last_review_days_no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review yet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review_scores_cleanliness_no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review yet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review_scores_checkin_no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review yet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review_scores_communication_no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review yet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review_scores_location_no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review yet</a:t>
            </a:r>
          </a:p>
          <a:p>
            <a:pPr marL="573088" lvl="8" indent="-1746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717675" algn="l"/>
              </a:tabLst>
            </a:pPr>
            <a:r>
              <a:rPr lang="en-US" sz="12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review_scores_value_no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review yet</a:t>
            </a:r>
            <a:endParaRPr lang="en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05  Modelos de Machine Learning – Seleção e Aplicação de Modelos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43116"/>
            <a:ext cx="3156780" cy="15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RandomForest (Scikit)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Gradient Boosting (Xgboost)</a:t>
            </a:r>
          </a:p>
          <a:p>
            <a:pPr marL="1111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endParaRPr lang="e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7A2CA8-BC11-4B46-B339-A0198EFF2664}"/>
              </a:ext>
            </a:extLst>
          </p:cNvPr>
          <p:cNvSpPr txBox="1"/>
          <p:nvPr/>
        </p:nvSpPr>
        <p:spPr>
          <a:xfrm>
            <a:off x="3179641" y="1343116"/>
            <a:ext cx="5808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y, 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1092867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1AE46-9B16-45FD-9AD5-F102750EEA3A}"/>
              </a:ext>
            </a:extLst>
          </p:cNvPr>
          <p:cNvSpPr txBox="1"/>
          <p:nvPr/>
        </p:nvSpPr>
        <p:spPr>
          <a:xfrm>
            <a:off x="3179641" y="1989017"/>
            <a:ext cx="580823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rf_reg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RandomForestRegressor(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'auto'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DA7C4-B55F-445D-9688-7A3294AA4EEE}"/>
              </a:ext>
            </a:extLst>
          </p:cNvPr>
          <p:cNvSpPr txBox="1"/>
          <p:nvPr/>
        </p:nvSpPr>
        <p:spPr>
          <a:xfrm>
            <a:off x="3179640" y="2465641"/>
            <a:ext cx="580823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xgb_reg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xgb.XGBRegressor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03996A-0D09-44CB-BA9A-BD7657950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141500"/>
              </p:ext>
            </p:extLst>
          </p:nvPr>
        </p:nvGraphicFramePr>
        <p:xfrm>
          <a:off x="1042794" y="3261308"/>
          <a:ext cx="3156781" cy="1059815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270100">
                  <a:extLst>
                    <a:ext uri="{9D8B030D-6E8A-4147-A177-3AD203B41FA5}">
                      <a16:colId xmlns:a16="http://schemas.microsoft.com/office/drawing/2014/main" val="3219041389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1675419859"/>
                    </a:ext>
                  </a:extLst>
                </a:gridCol>
                <a:gridCol w="848301">
                  <a:extLst>
                    <a:ext uri="{9D8B030D-6E8A-4147-A177-3AD203B41FA5}">
                      <a16:colId xmlns:a16="http://schemas.microsoft.com/office/drawing/2014/main" val="1146677482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41241986"/>
                    </a:ext>
                  </a:extLst>
                </a:gridCol>
              </a:tblGrid>
              <a:tr h="38100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Random Forest - 1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72016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Training MSE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0,018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</a:rPr>
                        <a:t>Test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</a:rPr>
                        <a:t>0,126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908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</a:rPr>
                        <a:t>Training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0,955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Test R²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0,688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697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FEC5742-932D-4644-B0B6-208C55B29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78927"/>
              </p:ext>
            </p:extLst>
          </p:nvPr>
        </p:nvGraphicFramePr>
        <p:xfrm>
          <a:off x="5157594" y="3267864"/>
          <a:ext cx="3156781" cy="1059815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270100">
                  <a:extLst>
                    <a:ext uri="{9D8B030D-6E8A-4147-A177-3AD203B41FA5}">
                      <a16:colId xmlns:a16="http://schemas.microsoft.com/office/drawing/2014/main" val="3219041389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1675419859"/>
                    </a:ext>
                  </a:extLst>
                </a:gridCol>
                <a:gridCol w="848301">
                  <a:extLst>
                    <a:ext uri="{9D8B030D-6E8A-4147-A177-3AD203B41FA5}">
                      <a16:colId xmlns:a16="http://schemas.microsoft.com/office/drawing/2014/main" val="1146677482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41241986"/>
                    </a:ext>
                  </a:extLst>
                </a:gridCol>
              </a:tblGrid>
              <a:tr h="38100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Gradient Boosting - 1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72016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Training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0,041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0,128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908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Training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0,898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0,683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31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05  Modelos de Machine Learning – Remoção de Atributos Pouco Importantes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4123734" y="962159"/>
            <a:ext cx="3156780" cy="15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Antes: 128 Atributos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22 com &gt;0.5% importância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Depois: 62 Atributos</a:t>
            </a:r>
          </a:p>
          <a:p>
            <a:pPr marL="1111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endParaRPr lang="e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2A514E-1310-4DD9-AF73-FB23B3FB61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121" y="962159"/>
            <a:ext cx="3967613" cy="3600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1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05  Modelos de Machine Learning – Seleção e re-aplicação de Modelos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43116"/>
            <a:ext cx="3156780" cy="15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RandomForest (Scikit)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Gradient Boosting (Xgboost)</a:t>
            </a:r>
          </a:p>
          <a:p>
            <a:pPr marL="1111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1AE46-9B16-45FD-9AD5-F102750EEA3A}"/>
              </a:ext>
            </a:extLst>
          </p:cNvPr>
          <p:cNvSpPr txBox="1"/>
          <p:nvPr/>
        </p:nvSpPr>
        <p:spPr>
          <a:xfrm>
            <a:off x="3156780" y="1493615"/>
            <a:ext cx="580823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rf_reg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RandomForestRegressor(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'auto'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DA7C4-B55F-445D-9688-7A3294AA4EEE}"/>
              </a:ext>
            </a:extLst>
          </p:cNvPr>
          <p:cNvSpPr txBox="1"/>
          <p:nvPr/>
        </p:nvSpPr>
        <p:spPr>
          <a:xfrm>
            <a:off x="3156779" y="1970239"/>
            <a:ext cx="580823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xgb_reg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xgb.XGBRegressor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03996A-0D09-44CB-BA9A-BD7657950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0644"/>
              </p:ext>
            </p:extLst>
          </p:nvPr>
        </p:nvGraphicFramePr>
        <p:xfrm>
          <a:off x="1042794" y="3261308"/>
          <a:ext cx="3156781" cy="1059815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270100">
                  <a:extLst>
                    <a:ext uri="{9D8B030D-6E8A-4147-A177-3AD203B41FA5}">
                      <a16:colId xmlns:a16="http://schemas.microsoft.com/office/drawing/2014/main" val="3219041389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1675419859"/>
                    </a:ext>
                  </a:extLst>
                </a:gridCol>
                <a:gridCol w="848301">
                  <a:extLst>
                    <a:ext uri="{9D8B030D-6E8A-4147-A177-3AD203B41FA5}">
                      <a16:colId xmlns:a16="http://schemas.microsoft.com/office/drawing/2014/main" val="1146677482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41241986"/>
                    </a:ext>
                  </a:extLst>
                </a:gridCol>
              </a:tblGrid>
              <a:tr h="38100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Random Forest – 2 (62 </a:t>
                      </a:r>
                      <a:r>
                        <a:rPr lang="en-US" sz="1200" dirty="0" err="1">
                          <a:solidFill>
                            <a:schemeClr val="accent5"/>
                          </a:solidFill>
                          <a:effectLst/>
                        </a:rPr>
                        <a:t>atributos</a:t>
                      </a: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72016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Training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0,018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0,126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908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Training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0,955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0,689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697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FEC5742-932D-4644-B0B6-208C55B29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65946"/>
              </p:ext>
            </p:extLst>
          </p:nvPr>
        </p:nvGraphicFramePr>
        <p:xfrm>
          <a:off x="5157594" y="3267864"/>
          <a:ext cx="3156781" cy="1059815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270100">
                  <a:extLst>
                    <a:ext uri="{9D8B030D-6E8A-4147-A177-3AD203B41FA5}">
                      <a16:colId xmlns:a16="http://schemas.microsoft.com/office/drawing/2014/main" val="3219041389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1675419859"/>
                    </a:ext>
                  </a:extLst>
                </a:gridCol>
                <a:gridCol w="848301">
                  <a:extLst>
                    <a:ext uri="{9D8B030D-6E8A-4147-A177-3AD203B41FA5}">
                      <a16:colId xmlns:a16="http://schemas.microsoft.com/office/drawing/2014/main" val="1146677482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41241986"/>
                    </a:ext>
                  </a:extLst>
                </a:gridCol>
              </a:tblGrid>
              <a:tr h="38100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</a:rPr>
                        <a:t>Gradient Boosting – 2 </a:t>
                      </a:r>
                      <a:r>
                        <a:rPr lang="en-US" sz="1100" dirty="0">
                          <a:solidFill>
                            <a:schemeClr val="accent5"/>
                          </a:solidFill>
                          <a:effectLst/>
                        </a:rPr>
                        <a:t>(62 </a:t>
                      </a:r>
                      <a:r>
                        <a:rPr lang="en-US" sz="1100" dirty="0" err="1">
                          <a:solidFill>
                            <a:schemeClr val="accent5"/>
                          </a:solidFill>
                          <a:effectLst/>
                        </a:rPr>
                        <a:t>atributos</a:t>
                      </a:r>
                      <a:r>
                        <a:rPr lang="en-US" sz="1100" dirty="0">
                          <a:solidFill>
                            <a:schemeClr val="accent5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72016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Training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0,043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 MSE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0,125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908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Training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0,894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Test R²</a:t>
                      </a:r>
                      <a:endParaRPr lang="en-US" sz="110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0,691</a:t>
                      </a:r>
                      <a:endParaRPr lang="en-US" sz="11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69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EE8EE3D-09CA-4C57-B584-82A6D16C48BD}"/>
              </a:ext>
            </a:extLst>
          </p:cNvPr>
          <p:cNvSpPr/>
          <p:nvPr/>
        </p:nvSpPr>
        <p:spPr>
          <a:xfrm>
            <a:off x="5003180" y="3181815"/>
            <a:ext cx="3419708" cy="1241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Pathway Gothic One" panose="020B0604020202020204" charset="0"/>
              </a:rPr>
              <a:t>06  </a:t>
            </a:r>
            <a:r>
              <a:rPr lang="en-US" sz="2800" dirty="0" err="1"/>
              <a:t>Apresentação</a:t>
            </a:r>
            <a:r>
              <a:rPr lang="en-US" sz="2800" dirty="0"/>
              <a:t> dos </a:t>
            </a:r>
            <a:r>
              <a:rPr lang="en-US" sz="2800" dirty="0" err="1"/>
              <a:t>Resultados</a:t>
            </a:r>
            <a:r>
              <a:rPr lang="en-US" sz="2800" dirty="0">
                <a:solidFill>
                  <a:schemeClr val="tx1"/>
                </a:solidFill>
                <a:latin typeface="Pathway Gothic One" panose="020B0604020202020204" charset="0"/>
              </a:rPr>
              <a:t> – </a:t>
            </a:r>
            <a:r>
              <a:rPr lang="en-US" sz="2800" dirty="0" err="1">
                <a:solidFill>
                  <a:schemeClr val="tx1"/>
                </a:solidFill>
                <a:latin typeface="Pathway Gothic One" panose="020B0604020202020204" charset="0"/>
              </a:rPr>
              <a:t>Conclusões</a:t>
            </a:r>
            <a:endParaRPr lang="en-US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43116"/>
            <a:ext cx="8422888" cy="322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r>
              <a:rPr lang="en" dirty="0"/>
              <a:t>Exemplo: Hóspede com objetivo de maximizar seu custo benefício com os dados desse estudo: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Maximizar # Pessoas viajando, e sempre selecionar imóveis pro número certo de pessoas. 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Melhor: 3 pessoas alugando uma casa pra 3 pessoas.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Localização: Imóveis na Zona Sul de Toronto (Old Toronto) são mais caros.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Tipo de Imóvel: Casas são mais baratas que apartamentos.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Tipo de Acomodação: Quartos compartilhados, ou quartos privados, são mais baratos que disponibilidade do imóvel inteiro.</a:t>
            </a:r>
          </a:p>
          <a:p>
            <a:pPr marL="285750" indent="-174625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Se possível, escolher um anfitrião com título de “superhost”, visto que isso não impacta no preço.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Exclusão de Amenidades que não Interessantes.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Ex: Academia, Lava-louças, TV</a:t>
            </a:r>
          </a:p>
          <a:p>
            <a:pPr marL="1111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3490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Pathway Gothic One" panose="020B0604020202020204" charset="0"/>
              </a:rPr>
              <a:t>06  </a:t>
            </a:r>
            <a:r>
              <a:rPr lang="en-US" sz="2800" dirty="0" err="1"/>
              <a:t>Apresentação</a:t>
            </a:r>
            <a:r>
              <a:rPr lang="en-US" sz="2800" dirty="0"/>
              <a:t> dos </a:t>
            </a:r>
            <a:r>
              <a:rPr lang="en-US" sz="2800" dirty="0" err="1"/>
              <a:t>Resultados</a:t>
            </a:r>
            <a:r>
              <a:rPr lang="en-US" sz="2800" dirty="0">
                <a:solidFill>
                  <a:schemeClr val="tx1"/>
                </a:solidFill>
                <a:latin typeface="Pathway Gothic One" panose="020B0604020202020204" charset="0"/>
              </a:rPr>
              <a:t> – </a:t>
            </a:r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Limitações, Sugestões para Estudos Futuros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43116"/>
            <a:ext cx="8422888" cy="322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Preço é listado (Momento da coleção de dados), e não histórico.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Obter o preço histórico → Melhora da precisão dos algorítimos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Expandir para outras cidades turísticas: Bangcock (Tailândia), Londres (UK), Paris (França)…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Os atributos importantes são os mesmos?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Caso sim, a magnitude da importância, e do efeito, é igual?</a:t>
            </a:r>
          </a:p>
          <a:p>
            <a:pPr marL="742950" lvl="1" indent="-1746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Caso não, poderiamos aplicar os aprendizados do mercado de uma cidade em outra?</a:t>
            </a:r>
          </a:p>
        </p:txBody>
      </p:sp>
    </p:spTree>
    <p:extLst>
      <p:ext uri="{BB962C8B-B14F-4D97-AF65-F5344CB8AC3E}">
        <p14:creationId xmlns:p14="http://schemas.microsoft.com/office/powerpoint/2010/main" val="3418400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 rot="-5400000" flipH="1">
            <a:off x="7616125" y="2426700"/>
            <a:ext cx="1312200" cy="31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3569575" y="1590450"/>
            <a:ext cx="4252500" cy="19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sp>
        <p:nvSpPr>
          <p:cNvPr id="4" name="Google Shape;181;p31">
            <a:extLst>
              <a:ext uri="{FF2B5EF4-FFF2-40B4-BE49-F238E27FC236}">
                <a16:creationId xmlns:a16="http://schemas.microsoft.com/office/drawing/2014/main" id="{DB9A84A3-CC2C-483E-9562-F59C8BC4F6D2}"/>
              </a:ext>
            </a:extLst>
          </p:cNvPr>
          <p:cNvSpPr txBox="1">
            <a:spLocks/>
          </p:cNvSpPr>
          <p:nvPr/>
        </p:nvSpPr>
        <p:spPr>
          <a:xfrm>
            <a:off x="3292734" y="3427985"/>
            <a:ext cx="2558531" cy="735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5"/>
                </a:solidFill>
              </a:rPr>
              <a:t>Josmar Baruffaldi Cristello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hlinkClick r:id="rId4"/>
              </a:rPr>
              <a:t>josmarbcristello@gmail.com</a:t>
            </a:r>
            <a:endParaRPr lang="en-US" dirty="0">
              <a:solidFill>
                <a:schemeClr val="accent5"/>
              </a:solidFill>
            </a:endParaRP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+55 21 99892-8697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89093" y="1332074"/>
            <a:ext cx="7710600" cy="32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tabLst>
                <a:tab pos="573088" algn="l"/>
              </a:tabLst>
            </a:pPr>
            <a:r>
              <a:rPr lang="en" dirty="0"/>
              <a:t>Criado em 2007 por dois amigos, aproveitando todos os hoteis estarem ocupados com uma conferência em São Francisco.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tabLst>
                <a:tab pos="573088" algn="l"/>
              </a:tabLst>
            </a:pPr>
            <a:r>
              <a:rPr lang="en" dirty="0"/>
              <a:t>Plataforma hoje em dia está em mais de 100 000 cidades, 220 países e tem mais de 7 milhões de imóveis listados.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tabLst>
                <a:tab pos="573088" algn="l"/>
              </a:tabLst>
            </a:pPr>
            <a:r>
              <a:rPr lang="en" dirty="0"/>
              <a:t>Utilidade: Anfitriões conseguem renda extra com espaço disponível. Hóspedes conseguem buscar por um grande número de atributos e escolher exatamente o que eles procuram (seja custo-benefício, localização, conforto…)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tabLst>
                <a:tab pos="573088" algn="l"/>
              </a:tabLst>
            </a:pPr>
            <a:r>
              <a:rPr lang="en" dirty="0"/>
              <a:t>Problema: O excesso de atributos, embora bom, dificulta a precificação correta.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50785-2559-4E49-ADB6-9CC6576A7BB3}"/>
              </a:ext>
            </a:extLst>
          </p:cNvPr>
          <p:cNvSpPr txBox="1"/>
          <p:nvPr/>
        </p:nvSpPr>
        <p:spPr>
          <a:xfrm>
            <a:off x="0" y="0"/>
            <a:ext cx="9150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01   </a:t>
            </a: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Introdução - Contextualização</a:t>
            </a:r>
            <a:endParaRPr lang="en-US" dirty="0"/>
          </a:p>
        </p:txBody>
      </p:sp>
      <p:sp>
        <p:nvSpPr>
          <p:cNvPr id="13" name="Google Shape;200;p33">
            <a:extLst>
              <a:ext uri="{FF2B5EF4-FFF2-40B4-BE49-F238E27FC236}">
                <a16:creationId xmlns:a16="http://schemas.microsoft.com/office/drawing/2014/main" id="{160A013C-63D6-487F-A6C6-66BCE114B803}"/>
              </a:ext>
            </a:extLst>
          </p:cNvPr>
          <p:cNvSpPr txBox="1">
            <a:spLocks/>
          </p:cNvSpPr>
          <p:nvPr/>
        </p:nvSpPr>
        <p:spPr>
          <a:xfrm>
            <a:off x="389093" y="638747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sz="4400" dirty="0">
              <a:solidFill>
                <a:schemeClr val="tx1"/>
              </a:solidFill>
              <a:latin typeface="Pathway Gothic One" panose="020B0604020202020204" charset="0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5887141-7E12-4580-9756-4A7914A4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33" y="1147526"/>
            <a:ext cx="2465100" cy="7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9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8"/>
          </p:nvPr>
        </p:nvSpPr>
        <p:spPr>
          <a:xfrm>
            <a:off x="0" y="0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01   </a:t>
            </a: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Introdução – Problema Proposto (5w’s)</a:t>
            </a:r>
            <a:endParaRPr lang="en-US"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1"/>
          </p:nvPr>
        </p:nvSpPr>
        <p:spPr>
          <a:xfrm>
            <a:off x="2103475" y="1579591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Boa modelagem = maximizar custo-benefício/lucro</a:t>
            </a:r>
            <a:endParaRPr sz="1200"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3"/>
          </p:nvPr>
        </p:nvSpPr>
        <p:spPr>
          <a:xfrm>
            <a:off x="4983532" y="2908660"/>
            <a:ext cx="2636468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200" dirty="0" err="1">
                <a:solidFill>
                  <a:schemeClr val="dk1"/>
                </a:solidFill>
              </a:rPr>
              <a:t>Modelar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preço</a:t>
            </a:r>
            <a:r>
              <a:rPr lang="en-US" sz="1200" dirty="0">
                <a:solidFill>
                  <a:schemeClr val="dk1"/>
                </a:solidFill>
              </a:rPr>
              <a:t> x </a:t>
            </a:r>
            <a:r>
              <a:rPr lang="en-US" sz="1200" dirty="0" err="1">
                <a:solidFill>
                  <a:schemeClr val="dk1"/>
                </a:solidFill>
              </a:rPr>
              <a:t>atributos</a:t>
            </a:r>
            <a:endParaRPr lang="en-US" sz="12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200" dirty="0" err="1"/>
              <a:t>Explorar</a:t>
            </a:r>
            <a:r>
              <a:rPr lang="en-US" sz="1200" dirty="0"/>
              <a:t> </a:t>
            </a:r>
            <a:r>
              <a:rPr lang="en-US" sz="1200" dirty="0" err="1"/>
              <a:t>atributos</a:t>
            </a:r>
            <a:r>
              <a:rPr lang="en-US" sz="1200" dirty="0"/>
              <a:t> </a:t>
            </a:r>
            <a:r>
              <a:rPr lang="en-US" sz="1200" dirty="0" err="1"/>
              <a:t>importantes</a:t>
            </a:r>
            <a:endParaRPr lang="en-US" sz="1200" dirty="0">
              <a:solidFill>
                <a:schemeClr val="dk1"/>
              </a:solidFill>
            </a:endParaRPr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5"/>
          </p:nvPr>
        </p:nvSpPr>
        <p:spPr>
          <a:xfrm>
            <a:off x="2103475" y="2957504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Insideairbnb, Mapquest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28" name="Google Shape;228;p35"/>
          <p:cNvSpPr txBox="1">
            <a:spLocks noGrp="1"/>
          </p:cNvSpPr>
          <p:nvPr>
            <p:ph type="ctrTitle" idx="2"/>
          </p:nvPr>
        </p:nvSpPr>
        <p:spPr>
          <a:xfrm>
            <a:off x="4983532" y="2455959"/>
            <a:ext cx="21396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What?</a:t>
            </a:r>
          </a:p>
        </p:txBody>
      </p:sp>
      <p:sp>
        <p:nvSpPr>
          <p:cNvPr id="229" name="Google Shape;229;p35"/>
          <p:cNvSpPr txBox="1">
            <a:spLocks noGrp="1"/>
          </p:cNvSpPr>
          <p:nvPr>
            <p:ph type="ctrTitle" idx="4"/>
          </p:nvPr>
        </p:nvSpPr>
        <p:spPr>
          <a:xfrm>
            <a:off x="2103475" y="2504816"/>
            <a:ext cx="21396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Who?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ctrTitle"/>
          </p:nvPr>
        </p:nvSpPr>
        <p:spPr>
          <a:xfrm>
            <a:off x="2103475" y="1124640"/>
            <a:ext cx="2142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Why?</a:t>
            </a:r>
            <a:endParaRPr dirty="0"/>
          </a:p>
        </p:txBody>
      </p:sp>
      <p:sp>
        <p:nvSpPr>
          <p:cNvPr id="231" name="Google Shape;231;p35"/>
          <p:cNvSpPr txBox="1">
            <a:spLocks noGrp="1"/>
          </p:cNvSpPr>
          <p:nvPr>
            <p:ph type="ctrTitle" idx="6"/>
          </p:nvPr>
        </p:nvSpPr>
        <p:spPr>
          <a:xfrm>
            <a:off x="4983532" y="3833885"/>
            <a:ext cx="21396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When?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7"/>
          </p:nvPr>
        </p:nvSpPr>
        <p:spPr>
          <a:xfrm>
            <a:off x="4983532" y="4286573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2008 – Fev, 2021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33" name="Google Shape;233;p35"/>
          <p:cNvSpPr/>
          <p:nvPr/>
        </p:nvSpPr>
        <p:spPr>
          <a:xfrm rot="-5400000">
            <a:off x="1446100" y="1539391"/>
            <a:ext cx="9207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/>
          <p:nvPr/>
        </p:nvSpPr>
        <p:spPr>
          <a:xfrm rot="-5400000">
            <a:off x="1447150" y="2893932"/>
            <a:ext cx="9186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/>
          <p:nvPr/>
        </p:nvSpPr>
        <p:spPr>
          <a:xfrm rot="-5400000">
            <a:off x="4316932" y="2912850"/>
            <a:ext cx="9207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5"/>
          <p:cNvSpPr/>
          <p:nvPr/>
        </p:nvSpPr>
        <p:spPr>
          <a:xfrm rot="-5400000">
            <a:off x="4317982" y="4223196"/>
            <a:ext cx="9186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7;p35">
            <a:extLst>
              <a:ext uri="{FF2B5EF4-FFF2-40B4-BE49-F238E27FC236}">
                <a16:creationId xmlns:a16="http://schemas.microsoft.com/office/drawing/2014/main" id="{E3F27314-2FF2-40DA-8888-ECDF4B315011}"/>
              </a:ext>
            </a:extLst>
          </p:cNvPr>
          <p:cNvSpPr txBox="1">
            <a:spLocks/>
          </p:cNvSpPr>
          <p:nvPr/>
        </p:nvSpPr>
        <p:spPr>
          <a:xfrm>
            <a:off x="2107870" y="4223685"/>
            <a:ext cx="2139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5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t-BR" sz="1200" dirty="0"/>
              <a:t>T</a:t>
            </a:r>
            <a:r>
              <a:rPr lang="en-US" sz="1200" dirty="0" err="1"/>
              <a:t>oronto</a:t>
            </a:r>
            <a:r>
              <a:rPr lang="en-US" sz="1200" dirty="0"/>
              <a:t>, </a:t>
            </a:r>
            <a:r>
              <a:rPr lang="en-US" sz="1200" dirty="0" err="1"/>
              <a:t>Ontário</a:t>
            </a:r>
            <a:r>
              <a:rPr lang="en-US" sz="1200" dirty="0"/>
              <a:t>, Canada</a:t>
            </a:r>
          </a:p>
        </p:txBody>
      </p:sp>
      <p:sp>
        <p:nvSpPr>
          <p:cNvPr id="19" name="Google Shape;229;p35">
            <a:extLst>
              <a:ext uri="{FF2B5EF4-FFF2-40B4-BE49-F238E27FC236}">
                <a16:creationId xmlns:a16="http://schemas.microsoft.com/office/drawing/2014/main" id="{B3A12FB2-396E-47F2-B487-13F56095682B}"/>
              </a:ext>
            </a:extLst>
          </p:cNvPr>
          <p:cNvSpPr txBox="1">
            <a:spLocks/>
          </p:cNvSpPr>
          <p:nvPr/>
        </p:nvSpPr>
        <p:spPr>
          <a:xfrm>
            <a:off x="2107870" y="3770997"/>
            <a:ext cx="2139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4. Where?</a:t>
            </a:r>
          </a:p>
        </p:txBody>
      </p:sp>
      <p:sp>
        <p:nvSpPr>
          <p:cNvPr id="21" name="Google Shape;236;p35">
            <a:extLst>
              <a:ext uri="{FF2B5EF4-FFF2-40B4-BE49-F238E27FC236}">
                <a16:creationId xmlns:a16="http://schemas.microsoft.com/office/drawing/2014/main" id="{65CECE0A-D2B6-451F-83C3-A6E9963E964F}"/>
              </a:ext>
            </a:extLst>
          </p:cNvPr>
          <p:cNvSpPr/>
          <p:nvPr/>
        </p:nvSpPr>
        <p:spPr>
          <a:xfrm rot="-5400000">
            <a:off x="1447150" y="4247423"/>
            <a:ext cx="9186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D2A51F3-1459-4FF6-BA85-A44DFE59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33" y="1147526"/>
            <a:ext cx="2465100" cy="7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8"/>
          </p:nvPr>
        </p:nvSpPr>
        <p:spPr>
          <a:xfrm>
            <a:off x="0" y="0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02   Coleta de Dados </a:t>
            </a: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–</a:t>
            </a:r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 </a:t>
            </a: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hway Gothic One"/>
                <a:sym typeface="Pathway Gothic One"/>
              </a:rPr>
              <a:t>Fonte e Obtenção dos Dados</a:t>
            </a:r>
            <a:endParaRPr lang="en-US"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ctrTitle"/>
          </p:nvPr>
        </p:nvSpPr>
        <p:spPr>
          <a:xfrm>
            <a:off x="977129" y="3675847"/>
            <a:ext cx="4096603" cy="245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Processamento de Linguagem Natural PLN</a:t>
            </a:r>
            <a:endParaRPr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F920E34-CA69-4205-B680-C6705A915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049" y="3633319"/>
            <a:ext cx="640080" cy="64008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1378BFA-EC77-4F8C-AE05-EFBFC517B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49" y="898345"/>
            <a:ext cx="640080" cy="64008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1B44121-2546-4057-B8BA-1B547033B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049" y="2355299"/>
            <a:ext cx="640080" cy="6400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0F4CEE6-7A9E-4A95-BFFE-A1179726B701}"/>
              </a:ext>
            </a:extLst>
          </p:cNvPr>
          <p:cNvSpPr txBox="1"/>
          <p:nvPr/>
        </p:nvSpPr>
        <p:spPr>
          <a:xfrm>
            <a:off x="5540421" y="3591364"/>
            <a:ext cx="4635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111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processed_listing_descriptions_small.csv</a:t>
            </a:r>
          </a:p>
          <a:p>
            <a:pPr indent="1111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processed_listing_reviews_small.csv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A5BD38-0FAA-49EB-98A8-D3AB2D809F24}"/>
              </a:ext>
            </a:extLst>
          </p:cNvPr>
          <p:cNvSpPr txBox="1"/>
          <p:nvPr/>
        </p:nvSpPr>
        <p:spPr>
          <a:xfrm>
            <a:off x="1060498" y="3983623"/>
            <a:ext cx="4756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Análise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Subjetividade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(</a:t>
            </a:r>
            <a:r>
              <a:rPr lang="en-US" sz="1200" i="1" dirty="0" err="1">
                <a:solidFill>
                  <a:schemeClr val="tx1"/>
                </a:solidFill>
                <a:latin typeface="PT Sans" panose="020B0604020202020204" charset="0"/>
              </a:rPr>
              <a:t>sentiment_analysis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)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Geração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novos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atributos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(</a:t>
            </a:r>
            <a:r>
              <a:rPr lang="en-US" sz="1200" i="1" dirty="0">
                <a:solidFill>
                  <a:schemeClr val="tx1"/>
                </a:solidFill>
                <a:latin typeface="PT Sans" panose="020B0604020202020204" charset="0"/>
              </a:rPr>
              <a:t>description_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/ </a:t>
            </a:r>
            <a:r>
              <a:rPr lang="en-US" sz="1200" i="1" dirty="0">
                <a:solidFill>
                  <a:schemeClr val="tx1"/>
                </a:solidFill>
                <a:latin typeface="PT Sans" panose="020B0604020202020204" charset="0"/>
              </a:rPr>
              <a:t>review_polarity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)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Obtenção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: Script Auxiliar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PT Sans" panose="020B0604020202020204" charset="0"/>
            </a:endParaRPr>
          </a:p>
        </p:txBody>
      </p:sp>
      <p:sp>
        <p:nvSpPr>
          <p:cNvPr id="60" name="Google Shape;230;p35">
            <a:extLst>
              <a:ext uri="{FF2B5EF4-FFF2-40B4-BE49-F238E27FC236}">
                <a16:creationId xmlns:a16="http://schemas.microsoft.com/office/drawing/2014/main" id="{5171AB02-E379-4F5F-93BA-F3158F5BA26A}"/>
              </a:ext>
            </a:extLst>
          </p:cNvPr>
          <p:cNvSpPr txBox="1">
            <a:spLocks/>
          </p:cNvSpPr>
          <p:nvPr/>
        </p:nvSpPr>
        <p:spPr>
          <a:xfrm>
            <a:off x="977129" y="2335614"/>
            <a:ext cx="4096603" cy="24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pt-BR" dirty="0"/>
              <a:t>Geolocalização Reversa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90CD98-66B9-417E-A9FC-42A433254D3C}"/>
              </a:ext>
            </a:extLst>
          </p:cNvPr>
          <p:cNvSpPr txBox="1"/>
          <p:nvPr/>
        </p:nvSpPr>
        <p:spPr>
          <a:xfrm>
            <a:off x="1060498" y="2643390"/>
            <a:ext cx="4756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Município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por latitude + longitude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Geração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novos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atributos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(</a:t>
            </a:r>
            <a:r>
              <a:rPr lang="en-US" sz="1200" i="1" dirty="0">
                <a:solidFill>
                  <a:schemeClr val="tx1"/>
                </a:solidFill>
                <a:latin typeface="PT Sans" panose="020B0604020202020204" charset="0"/>
              </a:rPr>
              <a:t>geo_city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)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Fonte: API MapQuest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Obtenção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: Script Auxiliar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838C9C-B26D-402A-8275-3D93A4444DEC}"/>
              </a:ext>
            </a:extLst>
          </p:cNvPr>
          <p:cNvSpPr txBox="1"/>
          <p:nvPr/>
        </p:nvSpPr>
        <p:spPr>
          <a:xfrm>
            <a:off x="5540421" y="2351002"/>
            <a:ext cx="2626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111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geolocation_data.csv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D592F9D-53B0-4C42-8768-6E4A6876CC18}"/>
              </a:ext>
            </a:extLst>
          </p:cNvPr>
          <p:cNvSpPr/>
          <p:nvPr/>
        </p:nvSpPr>
        <p:spPr>
          <a:xfrm>
            <a:off x="4666997" y="3639899"/>
            <a:ext cx="640080" cy="323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FCCD0A89-046D-41CB-8C44-969C9E82D9D9}"/>
              </a:ext>
            </a:extLst>
          </p:cNvPr>
          <p:cNvSpPr/>
          <p:nvPr/>
        </p:nvSpPr>
        <p:spPr>
          <a:xfrm>
            <a:off x="4666997" y="2315827"/>
            <a:ext cx="640080" cy="323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Google Shape;230;p35">
            <a:extLst>
              <a:ext uri="{FF2B5EF4-FFF2-40B4-BE49-F238E27FC236}">
                <a16:creationId xmlns:a16="http://schemas.microsoft.com/office/drawing/2014/main" id="{928436A9-86E8-4021-AB70-774C2F66637C}"/>
              </a:ext>
            </a:extLst>
          </p:cNvPr>
          <p:cNvSpPr txBox="1">
            <a:spLocks/>
          </p:cNvSpPr>
          <p:nvPr/>
        </p:nvSpPr>
        <p:spPr>
          <a:xfrm>
            <a:off x="977129" y="895196"/>
            <a:ext cx="4096603" cy="24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hway Gothic One"/>
              <a:buNone/>
              <a:defRPr sz="2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pt-BR" dirty="0"/>
              <a:t>Dados do Airbnb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8D59B6-6ED9-4C98-BE74-89764895400F}"/>
              </a:ext>
            </a:extLst>
          </p:cNvPr>
          <p:cNvSpPr txBox="1"/>
          <p:nvPr/>
        </p:nvSpPr>
        <p:spPr>
          <a:xfrm>
            <a:off x="1060498" y="1202972"/>
            <a:ext cx="4756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Lista de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propriedades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e </a:t>
            </a: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avaliações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 do Airbnb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Fonte: Site Insideairbnb.com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PT Sans" panose="020B0604020202020204" charset="0"/>
              </a:rPr>
              <a:t>Obtenção</a:t>
            </a: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: Script Auxiliar</a:t>
            </a:r>
          </a:p>
          <a:p>
            <a:pPr marL="285750" indent="-174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PT Sans" panose="020B0604020202020204" charset="0"/>
              </a:rPr>
              <a:t>Fonte de dado central (listings.csv)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620DBA-691B-4904-984C-B49D6F6158C7}"/>
              </a:ext>
            </a:extLst>
          </p:cNvPr>
          <p:cNvSpPr txBox="1"/>
          <p:nvPr/>
        </p:nvSpPr>
        <p:spPr>
          <a:xfrm>
            <a:off x="5540420" y="867449"/>
            <a:ext cx="3373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111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listings.csv (&gt;15k prop, 73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atrib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.)</a:t>
            </a:r>
          </a:p>
          <a:p>
            <a:pPr indent="1111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reviews.csv  (&gt;400k avail, 5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atrib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.)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29CE40F2-3C02-4E6B-8614-AD877F91A3CB}"/>
              </a:ext>
            </a:extLst>
          </p:cNvPr>
          <p:cNvSpPr/>
          <p:nvPr/>
        </p:nvSpPr>
        <p:spPr>
          <a:xfrm>
            <a:off x="4666997" y="905136"/>
            <a:ext cx="640080" cy="323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1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740362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- </a:t>
            </a:r>
            <a:r>
              <a:rPr lang="en-US" dirty="0" err="1"/>
              <a:t>Conversão</a:t>
            </a:r>
            <a:br>
              <a:rPr lang="en-US" dirty="0"/>
            </a:b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51154"/>
            <a:ext cx="2859414" cy="15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i="1" dirty="0"/>
              <a:t>Strings </a:t>
            </a:r>
            <a:r>
              <a:rPr lang="en" dirty="0"/>
              <a:t>($) → </a:t>
            </a:r>
            <a:r>
              <a:rPr lang="en" i="1" dirty="0"/>
              <a:t>Float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i="1" dirty="0"/>
              <a:t>Strings </a:t>
            </a:r>
            <a:r>
              <a:rPr lang="en" dirty="0"/>
              <a:t>(%) → </a:t>
            </a:r>
            <a:r>
              <a:rPr lang="en" i="1" dirty="0"/>
              <a:t>Float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i="1" dirty="0"/>
              <a:t>Strings</a:t>
            </a:r>
            <a:r>
              <a:rPr lang="en" dirty="0"/>
              <a:t> (%d-%m%y) → </a:t>
            </a:r>
            <a:r>
              <a:rPr lang="en" i="1" dirty="0"/>
              <a:t>Dates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i="1" dirty="0" err="1"/>
              <a:t>Strings</a:t>
            </a:r>
            <a:r>
              <a:rPr lang="pt-BR" i="1" dirty="0"/>
              <a:t> (t, f) → </a:t>
            </a:r>
            <a:r>
              <a:rPr lang="pt-BR" i="1" dirty="0" err="1"/>
              <a:t>Booleans</a:t>
            </a:r>
            <a:endParaRPr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70C18-F52A-466C-B1C0-A8D111822F90}"/>
              </a:ext>
            </a:extLst>
          </p:cNvPr>
          <p:cNvSpPr txBox="1"/>
          <p:nvPr/>
        </p:nvSpPr>
        <p:spPr>
          <a:xfrm>
            <a:off x="2882275" y="3807997"/>
            <a:ext cx="580823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df.replace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8BA686-57F2-4E7A-A7C3-B07F4D7D7895}"/>
              </a:ext>
            </a:extLst>
          </p:cNvPr>
          <p:cNvSpPr txBox="1"/>
          <p:nvPr/>
        </p:nvSpPr>
        <p:spPr>
          <a:xfrm>
            <a:off x="2882276" y="2142405"/>
            <a:ext cx="580824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"host_response_rate"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str.replace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"host_acceptance_rate"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str.replace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7A2CA8-BC11-4B46-B339-A0198EFF2664}"/>
              </a:ext>
            </a:extLst>
          </p:cNvPr>
          <p:cNvSpPr txBox="1"/>
          <p:nvPr/>
        </p:nvSpPr>
        <p:spPr>
          <a:xfrm>
            <a:off x="2882275" y="1337061"/>
            <a:ext cx="5808239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str.replace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str.replace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DA1F39-6D8C-40AC-9744-DC529FD49508}"/>
              </a:ext>
            </a:extLst>
          </p:cNvPr>
          <p:cNvSpPr txBox="1"/>
          <p:nvPr/>
        </p:nvSpPr>
        <p:spPr>
          <a:xfrm>
            <a:off x="2882277" y="2838071"/>
            <a:ext cx="580824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"host_since"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pd.to_datetime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"host_since"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"last_scraped"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pd.to_datetime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"last_scraped"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"first_review"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pd.to_datetime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"first_review"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"last_review"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pd.to_datetime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"last_review"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27685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898604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- </a:t>
            </a:r>
            <a:r>
              <a:rPr lang="en-US" dirty="0" err="1"/>
              <a:t>Remoção</a:t>
            </a:r>
            <a:r>
              <a:rPr lang="en-US" dirty="0"/>
              <a:t> de Dados </a:t>
            </a:r>
            <a:r>
              <a:rPr lang="en-US" dirty="0" err="1"/>
              <a:t>Invalidos</a:t>
            </a:r>
            <a:br>
              <a:rPr lang="en-US" dirty="0"/>
            </a:b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0" y="1343116"/>
            <a:ext cx="3156780" cy="158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0 Disponibilidade + 0 avaliações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endParaRPr lang="en" dirty="0"/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Diversos atributos em branco de anfitrião</a:t>
            </a:r>
          </a:p>
          <a:p>
            <a:pPr marL="285750" lvl="0" indent="-174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endParaRPr lang="e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7A2CA8-BC11-4B46-B339-A0198EFF2664}"/>
              </a:ext>
            </a:extLst>
          </p:cNvPr>
          <p:cNvSpPr txBox="1"/>
          <p:nvPr/>
        </p:nvSpPr>
        <p:spPr>
          <a:xfrm>
            <a:off x="3179641" y="1343116"/>
            <a:ext cx="5808239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'availability_365'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&amp; 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number_of_reviews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)].index, 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56F9F-2938-499F-A096-19F26E359BEF}"/>
              </a:ext>
            </a:extLst>
          </p:cNvPr>
          <p:cNvSpPr txBox="1"/>
          <p:nvPr/>
        </p:nvSpPr>
        <p:spPr>
          <a:xfrm>
            <a:off x="3179639" y="1866700"/>
            <a:ext cx="464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1301 Propriedades Removidas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B1DD1-B97F-46CD-A367-1177CD0BE9DE}"/>
              </a:ext>
            </a:extLst>
          </p:cNvPr>
          <p:cNvSpPr txBox="1"/>
          <p:nvPr/>
        </p:nvSpPr>
        <p:spPr>
          <a:xfrm>
            <a:off x="3179640" y="2204890"/>
            <a:ext cx="5808239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'host_since_days'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isna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&amp; 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'host_response_time'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isna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&amp; (df[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'host_response_rate'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isna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== 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)].index, 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EC5DE-110B-4C70-B67A-602E0A164E6B}"/>
              </a:ext>
            </a:extLst>
          </p:cNvPr>
          <p:cNvSpPr txBox="1"/>
          <p:nvPr/>
        </p:nvSpPr>
        <p:spPr>
          <a:xfrm>
            <a:off x="3179639" y="2873175"/>
            <a:ext cx="464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15 Propriedades Removidas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0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9201634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– </a:t>
            </a:r>
            <a:r>
              <a:rPr lang="en-US" dirty="0" err="1"/>
              <a:t>Categorização</a:t>
            </a:r>
            <a:r>
              <a:rPr lang="en-US" dirty="0"/>
              <a:t> Manual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330819" y="663950"/>
            <a:ext cx="2551455" cy="748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25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r>
              <a:rPr lang="en" dirty="0"/>
              <a:t>Property_type (Original)</a:t>
            </a:r>
          </a:p>
          <a:p>
            <a:pPr marL="111125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r>
              <a:rPr lang="en" dirty="0"/>
              <a:t>61 unicos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5A81F-A555-4FE6-B784-8D820D4D8006}"/>
              </a:ext>
            </a:extLst>
          </p:cNvPr>
          <p:cNvSpPr txBox="1"/>
          <p:nvPr/>
        </p:nvSpPr>
        <p:spPr>
          <a:xfrm>
            <a:off x="330820" y="1483853"/>
            <a:ext cx="2551455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condominium 3477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apartment 2963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house 2362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house 1487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apartment 896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guest suite 613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condominium 506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townhouse 376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bungalow 335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townhouse 272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loft 241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bungalow 179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guest suite 119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Room in boutique hotel 83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Shared room in house 80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villa 64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Private room in guesthouse 48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Entire guesthouse 45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Shared room in apartment 45</a:t>
            </a:r>
          </a:p>
          <a:p>
            <a:r>
              <a:rPr lang="en-U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sz="11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F0F16F-40F5-44E2-A0C8-B918FC8B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82235"/>
              </p:ext>
            </p:extLst>
          </p:nvPr>
        </p:nvGraphicFramePr>
        <p:xfrm>
          <a:off x="4920507" y="1483853"/>
          <a:ext cx="3227318" cy="1144553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140801">
                  <a:extLst>
                    <a:ext uri="{9D8B030D-6E8A-4147-A177-3AD203B41FA5}">
                      <a16:colId xmlns:a16="http://schemas.microsoft.com/office/drawing/2014/main" val="352294705"/>
                    </a:ext>
                  </a:extLst>
                </a:gridCol>
                <a:gridCol w="944268">
                  <a:extLst>
                    <a:ext uri="{9D8B030D-6E8A-4147-A177-3AD203B41FA5}">
                      <a16:colId xmlns:a16="http://schemas.microsoft.com/office/drawing/2014/main" val="4061655792"/>
                    </a:ext>
                  </a:extLst>
                </a:gridCol>
                <a:gridCol w="1142249">
                  <a:extLst>
                    <a:ext uri="{9D8B030D-6E8A-4147-A177-3AD203B41FA5}">
                      <a16:colId xmlns:a16="http://schemas.microsoft.com/office/drawing/2014/main" val="2114187671"/>
                    </a:ext>
                  </a:extLst>
                </a:gridCol>
              </a:tblGrid>
              <a:tr h="39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property_type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Quantidade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% Total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Apartment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8960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61,7%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35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House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5330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36,7%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857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Hotel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161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1,1%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10637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Other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80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0,6%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41498"/>
                  </a:ext>
                </a:extLst>
              </a:tr>
            </a:tbl>
          </a:graphicData>
        </a:graphic>
      </p:graphicFrame>
      <p:sp>
        <p:nvSpPr>
          <p:cNvPr id="11" name="Google Shape;243;p36">
            <a:extLst>
              <a:ext uri="{FF2B5EF4-FFF2-40B4-BE49-F238E27FC236}">
                <a16:creationId xmlns:a16="http://schemas.microsoft.com/office/drawing/2014/main" id="{113F96A9-3ECD-4C4B-B81F-DBD3B28F2357}"/>
              </a:ext>
            </a:extLst>
          </p:cNvPr>
          <p:cNvSpPr txBox="1">
            <a:spLocks/>
          </p:cNvSpPr>
          <p:nvPr/>
        </p:nvSpPr>
        <p:spPr>
          <a:xfrm>
            <a:off x="5258438" y="2785556"/>
            <a:ext cx="2551455" cy="74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5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" dirty="0"/>
              <a:t>Estratégias Similares:</a:t>
            </a:r>
          </a:p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" dirty="0"/>
              <a:t>bathrooms_text</a:t>
            </a:r>
          </a:p>
        </p:txBody>
      </p:sp>
      <p:sp>
        <p:nvSpPr>
          <p:cNvPr id="10" name="Google Shape;243;p36">
            <a:extLst>
              <a:ext uri="{FF2B5EF4-FFF2-40B4-BE49-F238E27FC236}">
                <a16:creationId xmlns:a16="http://schemas.microsoft.com/office/drawing/2014/main" id="{D10904C8-A431-4205-9D94-3F5FA2A5FB8D}"/>
              </a:ext>
            </a:extLst>
          </p:cNvPr>
          <p:cNvSpPr txBox="1">
            <a:spLocks/>
          </p:cNvSpPr>
          <p:nvPr/>
        </p:nvSpPr>
        <p:spPr>
          <a:xfrm>
            <a:off x="5258438" y="663950"/>
            <a:ext cx="2551455" cy="74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5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" dirty="0"/>
              <a:t>Property_type (Tratado)</a:t>
            </a:r>
          </a:p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" dirty="0"/>
              <a:t>4 unicos</a:t>
            </a:r>
          </a:p>
        </p:txBody>
      </p:sp>
    </p:spTree>
    <p:extLst>
      <p:ext uri="{BB962C8B-B14F-4D97-AF65-F5344CB8AC3E}">
        <p14:creationId xmlns:p14="http://schemas.microsoft.com/office/powerpoint/2010/main" val="189900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1839" y="0"/>
            <a:ext cx="9201634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 dirty="0">
                <a:solidFill>
                  <a:schemeClr val="tx1"/>
                </a:solidFill>
                <a:latin typeface="Pathway Gothic One" panose="020B0604020202020204" charset="0"/>
              </a:rPr>
              <a:t>03  Processamento/Tratamento dos Dados – </a:t>
            </a:r>
            <a:r>
              <a:rPr lang="en-US" dirty="0" err="1"/>
              <a:t>Categorização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Bins</a:t>
            </a:r>
            <a:endParaRPr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3"/>
          </p:nvPr>
        </p:nvSpPr>
        <p:spPr>
          <a:xfrm>
            <a:off x="82997" y="1018228"/>
            <a:ext cx="3802566" cy="131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25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r>
              <a:rPr lang="en-US" dirty="0"/>
              <a:t>f</a:t>
            </a:r>
            <a:r>
              <a:rPr lang="en" dirty="0"/>
              <a:t>irst_review_days, last_review_days</a:t>
            </a:r>
          </a:p>
          <a:p>
            <a:pPr marL="396875" lvl="0" indent="-16668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Tipo original: Int</a:t>
            </a:r>
          </a:p>
          <a:p>
            <a:pPr marL="396875" lvl="0" indent="-16668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41313" algn="l"/>
              </a:tabLst>
            </a:pPr>
            <a:r>
              <a:rPr lang="en" dirty="0"/>
              <a:t>2361 valores nulos (com significado!)</a:t>
            </a:r>
          </a:p>
          <a:p>
            <a:pPr marL="111125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41313" algn="l"/>
              </a:tabLst>
            </a:pPr>
            <a:endParaRPr lang="e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F0F16F-40F5-44E2-A0C8-B918FC8B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757931"/>
              </p:ext>
            </p:extLst>
          </p:nvPr>
        </p:nvGraphicFramePr>
        <p:xfrm>
          <a:off x="4920506" y="2360568"/>
          <a:ext cx="3227318" cy="1554859"/>
        </p:xfrm>
        <a:graphic>
          <a:graphicData uri="http://schemas.openxmlformats.org/drawingml/2006/table">
            <a:tbl>
              <a:tblPr firstRow="1" firstCol="1" bandRow="1">
                <a:tableStyleId>{4C82015E-EE78-4D6E-B420-B7B3EA4D9945}</a:tableStyleId>
              </a:tblPr>
              <a:tblGrid>
                <a:gridCol w="1140801">
                  <a:extLst>
                    <a:ext uri="{9D8B030D-6E8A-4147-A177-3AD203B41FA5}">
                      <a16:colId xmlns:a16="http://schemas.microsoft.com/office/drawing/2014/main" val="352294705"/>
                    </a:ext>
                  </a:extLst>
                </a:gridCol>
                <a:gridCol w="944268">
                  <a:extLst>
                    <a:ext uri="{9D8B030D-6E8A-4147-A177-3AD203B41FA5}">
                      <a16:colId xmlns:a16="http://schemas.microsoft.com/office/drawing/2014/main" val="4061655792"/>
                    </a:ext>
                  </a:extLst>
                </a:gridCol>
                <a:gridCol w="1142249">
                  <a:extLst>
                    <a:ext uri="{9D8B030D-6E8A-4147-A177-3AD203B41FA5}">
                      <a16:colId xmlns:a16="http://schemas.microsoft.com/office/drawing/2014/main" val="2114187671"/>
                    </a:ext>
                  </a:extLst>
                </a:gridCol>
              </a:tblGrid>
              <a:tr h="39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Bin /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Categoria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Quantidade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Fração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do total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52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0-6 months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1084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11,6%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35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6-12 months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9,2%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857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1-2 years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3174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33,9%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10637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2-4 years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4188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44,7%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41498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4+ years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2818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30,1%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83689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 review yet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2363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25,2%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9621"/>
                  </a:ext>
                </a:extLst>
              </a:tr>
            </a:tbl>
          </a:graphicData>
        </a:graphic>
      </p:graphicFrame>
      <p:sp>
        <p:nvSpPr>
          <p:cNvPr id="11" name="Google Shape;243;p36">
            <a:extLst>
              <a:ext uri="{FF2B5EF4-FFF2-40B4-BE49-F238E27FC236}">
                <a16:creationId xmlns:a16="http://schemas.microsoft.com/office/drawing/2014/main" id="{113F96A9-3ECD-4C4B-B81F-DBD3B28F2357}"/>
              </a:ext>
            </a:extLst>
          </p:cNvPr>
          <p:cNvSpPr txBox="1">
            <a:spLocks/>
          </p:cNvSpPr>
          <p:nvPr/>
        </p:nvSpPr>
        <p:spPr>
          <a:xfrm>
            <a:off x="4456897" y="3915427"/>
            <a:ext cx="4145266" cy="74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5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" dirty="0"/>
              <a:t>Estratégias Similares:</a:t>
            </a:r>
          </a:p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-US" dirty="0"/>
              <a:t>h</a:t>
            </a:r>
            <a:r>
              <a:rPr lang="en" dirty="0"/>
              <a:t>ost_response_rate,  host_acceptance_rate, review_scores</a:t>
            </a:r>
          </a:p>
        </p:txBody>
      </p:sp>
      <p:sp>
        <p:nvSpPr>
          <p:cNvPr id="10" name="Google Shape;243;p36">
            <a:extLst>
              <a:ext uri="{FF2B5EF4-FFF2-40B4-BE49-F238E27FC236}">
                <a16:creationId xmlns:a16="http://schemas.microsoft.com/office/drawing/2014/main" id="{D10904C8-A431-4205-9D94-3F5FA2A5FB8D}"/>
              </a:ext>
            </a:extLst>
          </p:cNvPr>
          <p:cNvSpPr txBox="1">
            <a:spLocks/>
          </p:cNvSpPr>
          <p:nvPr/>
        </p:nvSpPr>
        <p:spPr>
          <a:xfrm>
            <a:off x="5258437" y="1018228"/>
            <a:ext cx="2551455" cy="74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5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11125" indent="0">
              <a:lnSpc>
                <a:spcPct val="150000"/>
              </a:lnSpc>
              <a:tabLst>
                <a:tab pos="341313" algn="l"/>
              </a:tabLst>
            </a:pPr>
            <a:r>
              <a:rPr lang="en-US" dirty="0"/>
              <a:t>F</a:t>
            </a:r>
            <a:r>
              <a:rPr lang="en" dirty="0"/>
              <a:t>irst_review_days (Tratado)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5D5D5-DDBC-483A-8C96-AC56098E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8" y="2360568"/>
            <a:ext cx="4145266" cy="21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3428"/>
      </p:ext>
    </p:extLst>
  </p:cSld>
  <p:clrMapOvr>
    <a:masterClrMapping/>
  </p:clrMapOvr>
</p:sld>
</file>

<file path=ppt/theme/theme1.xml><?xml version="1.0" encoding="utf-8"?>
<a:theme xmlns:a="http://schemas.openxmlformats.org/drawingml/2006/main" name="Town Planning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999999"/>
      </a:lt2>
      <a:accent1>
        <a:srgbClr val="9AD7F7"/>
      </a:accent1>
      <a:accent2>
        <a:srgbClr val="434343"/>
      </a:accent2>
      <a:accent3>
        <a:srgbClr val="000000"/>
      </a:accent3>
      <a:accent4>
        <a:srgbClr val="999999"/>
      </a:accent4>
      <a:accent5>
        <a:srgbClr val="FFFFFF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2041</Words>
  <Application>Microsoft Office PowerPoint</Application>
  <PresentationFormat>On-screen Show (16:9)</PresentationFormat>
  <Paragraphs>355</Paragraphs>
  <Slides>29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PT Sans</vt:lpstr>
      <vt:lpstr>Roboto</vt:lpstr>
      <vt:lpstr>Calibri</vt:lpstr>
      <vt:lpstr>Livvic</vt:lpstr>
      <vt:lpstr>Pathway Gothic One</vt:lpstr>
      <vt:lpstr>Fira Sans Extra Condensed Medium</vt:lpstr>
      <vt:lpstr>Consolas</vt:lpstr>
      <vt:lpstr>Town Planning</vt:lpstr>
      <vt:lpstr>Análise e Previsão de Preços Listados na Plataforma Airbnb para Imóveis em Toronto, Ontário, Canada</vt:lpstr>
      <vt:lpstr>Processamento/Tratamento de Dados Conversão, Limpeza, novos atributos</vt:lpstr>
      <vt:lpstr>PowerPoint Presentation</vt:lpstr>
      <vt:lpstr>01   Introdução – Problema Proposto (5w’s)</vt:lpstr>
      <vt:lpstr>02   Coleta de Dados – Fonte e Obtenção dos Dados</vt:lpstr>
      <vt:lpstr>03  Processamento/Tratamento dos Dados - Conversão </vt:lpstr>
      <vt:lpstr>03  Processamento/Tratamento dos Dados - Remoção de Dados Invalidos </vt:lpstr>
      <vt:lpstr>03  Processamento/Tratamento dos Dados – Categorização Manual</vt:lpstr>
      <vt:lpstr>03  Processamento/Tratamento dos Dados – Categorização em Bins</vt:lpstr>
      <vt:lpstr>03  Processamento/Tratamento dos Dados - Remoção de Atributos Redundantes </vt:lpstr>
      <vt:lpstr>03  Processamento/Tratamento dos Dados – Categorização em Clusters (Kmeans)</vt:lpstr>
      <vt:lpstr>03  Processamento/Tratamento dos Dados – PLN</vt:lpstr>
      <vt:lpstr>04  Análise/Exploração dos Dados – Geolocalização dos Imóveis</vt:lpstr>
      <vt:lpstr>04  Análise/Exploração dos Dados – Crescimento da Plataforma</vt:lpstr>
      <vt:lpstr>04  Análise/Exploração dos Dados – Preço por Cluster</vt:lpstr>
      <vt:lpstr>04  Análise/Exploração dos Dados – Tipo de Imóvel e Acomodação</vt:lpstr>
      <vt:lpstr>04  Análise/Exploração dos Dados – Quantidade de Pessoas Acomodadas</vt:lpstr>
      <vt:lpstr>04  Análise/Exploração dos Dados – Amenidades (&gt;15% impacto no preço)</vt:lpstr>
      <vt:lpstr>04  Análise/Exploração dos Dados – Crescimento da Plataforma</vt:lpstr>
      <vt:lpstr>04  Análise/Exploração dos Dados – Anfitriões (# Prop)</vt:lpstr>
      <vt:lpstr>04  Análise/Exploração dos Dados – Anfitriões (# Prop)</vt:lpstr>
      <vt:lpstr>05  Modelos de Machine Learning – Preparação - Dummies</vt:lpstr>
      <vt:lpstr>05  Modelos de Machine Learning – Preparação – Matriz Correlação</vt:lpstr>
      <vt:lpstr>05  Modelos de Machine Learning – Seleção e Aplicação de Modelos</vt:lpstr>
      <vt:lpstr>05  Modelos de Machine Learning – Remoção de Atributos Pouco Importantes</vt:lpstr>
      <vt:lpstr>05  Modelos de Machine Learning – Seleção e re-aplicação de Modelos</vt:lpstr>
      <vt:lpstr>06  Apresentação dos Resultados – Conclusões</vt:lpstr>
      <vt:lpstr>06  Apresentação dos Resultados – Limitações, Sugestões para Estudos Futuros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PLANNING</dc:title>
  <dc:creator>0</dc:creator>
  <cp:lastModifiedBy>Erik -</cp:lastModifiedBy>
  <cp:revision>40</cp:revision>
  <dcterms:modified xsi:type="dcterms:W3CDTF">2021-05-06T20:00:08Z</dcterms:modified>
</cp:coreProperties>
</file>